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08" r:id="rId2"/>
    <p:sldId id="266" r:id="rId3"/>
    <p:sldId id="278" r:id="rId4"/>
    <p:sldId id="280" r:id="rId5"/>
    <p:sldId id="281" r:id="rId6"/>
    <p:sldId id="283" r:id="rId7"/>
    <p:sldId id="284" r:id="rId8"/>
    <p:sldId id="285" r:id="rId9"/>
    <p:sldId id="286" r:id="rId10"/>
    <p:sldId id="287" r:id="rId11"/>
    <p:sldId id="288" r:id="rId12"/>
    <p:sldId id="289" r:id="rId13"/>
    <p:sldId id="290" r:id="rId14"/>
    <p:sldId id="291" r:id="rId15"/>
    <p:sldId id="292" r:id="rId16"/>
    <p:sldId id="293" r:id="rId17"/>
    <p:sldId id="305" r:id="rId18"/>
    <p:sldId id="297" r:id="rId19"/>
    <p:sldId id="268" r:id="rId20"/>
    <p:sldId id="269" r:id="rId21"/>
    <p:sldId id="270" r:id="rId22"/>
    <p:sldId id="271" r:id="rId23"/>
    <p:sldId id="322" r:id="rId24"/>
    <p:sldId id="272" r:id="rId25"/>
    <p:sldId id="273" r:id="rId26"/>
    <p:sldId id="319" r:id="rId27"/>
    <p:sldId id="318" r:id="rId28"/>
    <p:sldId id="275" r:id="rId29"/>
    <p:sldId id="274" r:id="rId30"/>
    <p:sldId id="276" r:id="rId31"/>
    <p:sldId id="277" r:id="rId32"/>
    <p:sldId id="298" r:id="rId33"/>
    <p:sldId id="299" r:id="rId34"/>
    <p:sldId id="320" r:id="rId35"/>
    <p:sldId id="321" r:id="rId36"/>
    <p:sldId id="300" r:id="rId37"/>
    <p:sldId id="301" r:id="rId38"/>
    <p:sldId id="302" r:id="rId39"/>
    <p:sldId id="303" r:id="rId40"/>
    <p:sldId id="30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vi vemuri" initials="kv" lastIdx="1" clrIdx="0">
    <p:extLst>
      <p:ext uri="{19B8F6BF-5375-455C-9EA6-DF929625EA0E}">
        <p15:presenceInfo xmlns:p15="http://schemas.microsoft.com/office/powerpoint/2012/main" userId="3d626bad75b0514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53" d="100"/>
          <a:sy n="53" d="100"/>
        </p:scale>
        <p:origin x="16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57AAF9-49A1-4446-9824-5E6DFB5E9DF9}" type="datetimeFigureOut">
              <a:rPr lang="en-GB" smtClean="0"/>
              <a:t>13/08/2018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90B7B6-42D9-47EC-B4D8-47E6EC674830}" type="slidenum">
              <a:rPr lang="en-GB" smtClean="0"/>
              <a:t>‹#›</a:t>
            </a:fld>
            <a:endParaRPr lang="en-GB"/>
          </a:p>
        </p:txBody>
      </p:sp>
    </p:spTree>
    <p:extLst>
      <p:ext uri="{BB962C8B-B14F-4D97-AF65-F5344CB8AC3E}">
        <p14:creationId xmlns:p14="http://schemas.microsoft.com/office/powerpoint/2010/main" val="1423036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8BEB4E-CB6B-4A87-8B6B-31F0CFFF6F7C}" type="slidenum">
              <a:rPr lang="en-US" smtClean="0"/>
              <a:pPr/>
              <a:t>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8BEB4E-CB6B-4A87-8B6B-31F0CFFF6F7C}" type="slidenum">
              <a:rPr lang="en-US" smtClean="0"/>
              <a:pPr/>
              <a:t>14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8BEB4E-CB6B-4A87-8B6B-31F0CFFF6F7C}" type="slidenum">
              <a:rPr lang="en-US" smtClean="0"/>
              <a:pPr/>
              <a:t>15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8BEB4E-CB6B-4A87-8B6B-31F0CFFF6F7C}" type="slidenum">
              <a:rPr lang="en-US" smtClean="0"/>
              <a:pPr/>
              <a:t>16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45448A-9457-4D10-BE35-9DB30DBB1335}" type="slidenum">
              <a:rPr lang="en-US" smtClean="0"/>
              <a:pPr/>
              <a:t>24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0011-F2CB-474C-82DF-AF83888FB2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EB8C004-9C01-4782-9B01-6F836C6F3C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73684F6-9614-411D-9041-A04171F52A89}"/>
              </a:ext>
            </a:extLst>
          </p:cNvPr>
          <p:cNvSpPr>
            <a:spLocks noGrp="1"/>
          </p:cNvSpPr>
          <p:nvPr>
            <p:ph type="dt" sz="half" idx="10"/>
          </p:nvPr>
        </p:nvSpPr>
        <p:spPr/>
        <p:txBody>
          <a:bodyPr/>
          <a:lstStyle/>
          <a:p>
            <a:fld id="{2201FA90-35CC-4FF5-AEC8-204A8B84B0A4}" type="datetimeFigureOut">
              <a:rPr lang="en-GB" smtClean="0"/>
              <a:t>13/08/2018</a:t>
            </a:fld>
            <a:endParaRPr lang="en-GB"/>
          </a:p>
        </p:txBody>
      </p:sp>
      <p:sp>
        <p:nvSpPr>
          <p:cNvPr id="5" name="Footer Placeholder 4">
            <a:extLst>
              <a:ext uri="{FF2B5EF4-FFF2-40B4-BE49-F238E27FC236}">
                <a16:creationId xmlns:a16="http://schemas.microsoft.com/office/drawing/2014/main" id="{999BC28E-B902-4F0B-A627-78C2F93911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3C10A2-ED57-4753-8A4F-7708EF88B2DF}"/>
              </a:ext>
            </a:extLst>
          </p:cNvPr>
          <p:cNvSpPr>
            <a:spLocks noGrp="1"/>
          </p:cNvSpPr>
          <p:nvPr>
            <p:ph type="sldNum" sz="quarter" idx="12"/>
          </p:nvPr>
        </p:nvSpPr>
        <p:spPr/>
        <p:txBody>
          <a:bodyPr/>
          <a:lstStyle/>
          <a:p>
            <a:fld id="{5C7B34C0-5C8D-416D-9B1B-7498BEB6C7D5}" type="slidenum">
              <a:rPr lang="en-GB" smtClean="0"/>
              <a:t>‹#›</a:t>
            </a:fld>
            <a:endParaRPr lang="en-GB"/>
          </a:p>
        </p:txBody>
      </p:sp>
    </p:spTree>
    <p:extLst>
      <p:ext uri="{BB962C8B-B14F-4D97-AF65-F5344CB8AC3E}">
        <p14:creationId xmlns:p14="http://schemas.microsoft.com/office/powerpoint/2010/main" val="4185402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CBF86-D68D-4EB5-869C-203981A6A7B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7102456-D94C-4330-9A32-62344AD4814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362026A-9FEC-4FD6-B580-D8231F123F1F}"/>
              </a:ext>
            </a:extLst>
          </p:cNvPr>
          <p:cNvSpPr>
            <a:spLocks noGrp="1"/>
          </p:cNvSpPr>
          <p:nvPr>
            <p:ph type="dt" sz="half" idx="10"/>
          </p:nvPr>
        </p:nvSpPr>
        <p:spPr/>
        <p:txBody>
          <a:bodyPr/>
          <a:lstStyle/>
          <a:p>
            <a:fld id="{2201FA90-35CC-4FF5-AEC8-204A8B84B0A4}" type="datetimeFigureOut">
              <a:rPr lang="en-GB" smtClean="0"/>
              <a:t>13/08/2018</a:t>
            </a:fld>
            <a:endParaRPr lang="en-GB"/>
          </a:p>
        </p:txBody>
      </p:sp>
      <p:sp>
        <p:nvSpPr>
          <p:cNvPr id="5" name="Footer Placeholder 4">
            <a:extLst>
              <a:ext uri="{FF2B5EF4-FFF2-40B4-BE49-F238E27FC236}">
                <a16:creationId xmlns:a16="http://schemas.microsoft.com/office/drawing/2014/main" id="{04281B40-E46E-44EC-8A47-88E46846A5E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82FA35-C77F-4E30-9849-36FB297BC9EA}"/>
              </a:ext>
            </a:extLst>
          </p:cNvPr>
          <p:cNvSpPr>
            <a:spLocks noGrp="1"/>
          </p:cNvSpPr>
          <p:nvPr>
            <p:ph type="sldNum" sz="quarter" idx="12"/>
          </p:nvPr>
        </p:nvSpPr>
        <p:spPr/>
        <p:txBody>
          <a:bodyPr/>
          <a:lstStyle/>
          <a:p>
            <a:fld id="{5C7B34C0-5C8D-416D-9B1B-7498BEB6C7D5}" type="slidenum">
              <a:rPr lang="en-GB" smtClean="0"/>
              <a:t>‹#›</a:t>
            </a:fld>
            <a:endParaRPr lang="en-GB"/>
          </a:p>
        </p:txBody>
      </p:sp>
    </p:spTree>
    <p:extLst>
      <p:ext uri="{BB962C8B-B14F-4D97-AF65-F5344CB8AC3E}">
        <p14:creationId xmlns:p14="http://schemas.microsoft.com/office/powerpoint/2010/main" val="4142865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A341A9-B197-4DD8-AEC6-AD60C53B698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54C71D4-5FB4-4703-B31B-43680061153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AB4B0AC-FEF5-498D-A414-46D677700BC7}"/>
              </a:ext>
            </a:extLst>
          </p:cNvPr>
          <p:cNvSpPr>
            <a:spLocks noGrp="1"/>
          </p:cNvSpPr>
          <p:nvPr>
            <p:ph type="dt" sz="half" idx="10"/>
          </p:nvPr>
        </p:nvSpPr>
        <p:spPr/>
        <p:txBody>
          <a:bodyPr/>
          <a:lstStyle/>
          <a:p>
            <a:fld id="{2201FA90-35CC-4FF5-AEC8-204A8B84B0A4}" type="datetimeFigureOut">
              <a:rPr lang="en-GB" smtClean="0"/>
              <a:t>13/08/2018</a:t>
            </a:fld>
            <a:endParaRPr lang="en-GB"/>
          </a:p>
        </p:txBody>
      </p:sp>
      <p:sp>
        <p:nvSpPr>
          <p:cNvPr id="5" name="Footer Placeholder 4">
            <a:extLst>
              <a:ext uri="{FF2B5EF4-FFF2-40B4-BE49-F238E27FC236}">
                <a16:creationId xmlns:a16="http://schemas.microsoft.com/office/drawing/2014/main" id="{6BE801EA-8544-4BA5-9E1A-A29A3C44B6B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0B6999B-10C3-4E3C-B4EB-6F305727E90A}"/>
              </a:ext>
            </a:extLst>
          </p:cNvPr>
          <p:cNvSpPr>
            <a:spLocks noGrp="1"/>
          </p:cNvSpPr>
          <p:nvPr>
            <p:ph type="sldNum" sz="quarter" idx="12"/>
          </p:nvPr>
        </p:nvSpPr>
        <p:spPr/>
        <p:txBody>
          <a:bodyPr/>
          <a:lstStyle/>
          <a:p>
            <a:fld id="{5C7B34C0-5C8D-416D-9B1B-7498BEB6C7D5}" type="slidenum">
              <a:rPr lang="en-GB" smtClean="0"/>
              <a:t>‹#›</a:t>
            </a:fld>
            <a:endParaRPr lang="en-GB"/>
          </a:p>
        </p:txBody>
      </p:sp>
    </p:spTree>
    <p:extLst>
      <p:ext uri="{BB962C8B-B14F-4D97-AF65-F5344CB8AC3E}">
        <p14:creationId xmlns:p14="http://schemas.microsoft.com/office/powerpoint/2010/main" val="2043972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7E928-3BBA-4387-9BBE-3BA5A4401B5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13E462A-E4E7-4841-AF64-8A81E8CF3E0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71764BD-6BC2-494C-B23F-4D89CD480214}"/>
              </a:ext>
            </a:extLst>
          </p:cNvPr>
          <p:cNvSpPr>
            <a:spLocks noGrp="1"/>
          </p:cNvSpPr>
          <p:nvPr>
            <p:ph type="dt" sz="half" idx="10"/>
          </p:nvPr>
        </p:nvSpPr>
        <p:spPr/>
        <p:txBody>
          <a:bodyPr/>
          <a:lstStyle/>
          <a:p>
            <a:fld id="{2201FA90-35CC-4FF5-AEC8-204A8B84B0A4}" type="datetimeFigureOut">
              <a:rPr lang="en-GB" smtClean="0"/>
              <a:t>13/08/2018</a:t>
            </a:fld>
            <a:endParaRPr lang="en-GB"/>
          </a:p>
        </p:txBody>
      </p:sp>
      <p:sp>
        <p:nvSpPr>
          <p:cNvPr id="5" name="Footer Placeholder 4">
            <a:extLst>
              <a:ext uri="{FF2B5EF4-FFF2-40B4-BE49-F238E27FC236}">
                <a16:creationId xmlns:a16="http://schemas.microsoft.com/office/drawing/2014/main" id="{9618320D-4C67-4863-AAF3-81EF0DAB4CB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49AC13F-5FD2-4871-98E7-B9679EB66D87}"/>
              </a:ext>
            </a:extLst>
          </p:cNvPr>
          <p:cNvSpPr>
            <a:spLocks noGrp="1"/>
          </p:cNvSpPr>
          <p:nvPr>
            <p:ph type="sldNum" sz="quarter" idx="12"/>
          </p:nvPr>
        </p:nvSpPr>
        <p:spPr/>
        <p:txBody>
          <a:bodyPr/>
          <a:lstStyle/>
          <a:p>
            <a:fld id="{5C7B34C0-5C8D-416D-9B1B-7498BEB6C7D5}" type="slidenum">
              <a:rPr lang="en-GB" smtClean="0"/>
              <a:t>‹#›</a:t>
            </a:fld>
            <a:endParaRPr lang="en-GB"/>
          </a:p>
        </p:txBody>
      </p:sp>
    </p:spTree>
    <p:extLst>
      <p:ext uri="{BB962C8B-B14F-4D97-AF65-F5344CB8AC3E}">
        <p14:creationId xmlns:p14="http://schemas.microsoft.com/office/powerpoint/2010/main" val="293375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A5376-2DFD-4C2E-A7D0-3FB1DF7220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4CA7D4F-6319-4953-B38D-B676643D47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D0F0D18-E78F-4032-8EF4-698B511EE31D}"/>
              </a:ext>
            </a:extLst>
          </p:cNvPr>
          <p:cNvSpPr>
            <a:spLocks noGrp="1"/>
          </p:cNvSpPr>
          <p:nvPr>
            <p:ph type="dt" sz="half" idx="10"/>
          </p:nvPr>
        </p:nvSpPr>
        <p:spPr/>
        <p:txBody>
          <a:bodyPr/>
          <a:lstStyle/>
          <a:p>
            <a:fld id="{2201FA90-35CC-4FF5-AEC8-204A8B84B0A4}" type="datetimeFigureOut">
              <a:rPr lang="en-GB" smtClean="0"/>
              <a:t>13/08/2018</a:t>
            </a:fld>
            <a:endParaRPr lang="en-GB"/>
          </a:p>
        </p:txBody>
      </p:sp>
      <p:sp>
        <p:nvSpPr>
          <p:cNvPr id="5" name="Footer Placeholder 4">
            <a:extLst>
              <a:ext uri="{FF2B5EF4-FFF2-40B4-BE49-F238E27FC236}">
                <a16:creationId xmlns:a16="http://schemas.microsoft.com/office/drawing/2014/main" id="{4BC4953C-9E69-4460-A3CA-37062A8AA2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942DA4A-F396-4771-8F1C-E0CE6083F667}"/>
              </a:ext>
            </a:extLst>
          </p:cNvPr>
          <p:cNvSpPr>
            <a:spLocks noGrp="1"/>
          </p:cNvSpPr>
          <p:nvPr>
            <p:ph type="sldNum" sz="quarter" idx="12"/>
          </p:nvPr>
        </p:nvSpPr>
        <p:spPr/>
        <p:txBody>
          <a:bodyPr/>
          <a:lstStyle/>
          <a:p>
            <a:fld id="{5C7B34C0-5C8D-416D-9B1B-7498BEB6C7D5}" type="slidenum">
              <a:rPr lang="en-GB" smtClean="0"/>
              <a:t>‹#›</a:t>
            </a:fld>
            <a:endParaRPr lang="en-GB"/>
          </a:p>
        </p:txBody>
      </p:sp>
    </p:spTree>
    <p:extLst>
      <p:ext uri="{BB962C8B-B14F-4D97-AF65-F5344CB8AC3E}">
        <p14:creationId xmlns:p14="http://schemas.microsoft.com/office/powerpoint/2010/main" val="574701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D4045-98B9-4B8C-80F2-606D8FBBC42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B07AB67-2361-4C74-A7B5-6D3DCC34E18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6925E05-4F2C-49F4-A054-932C13452EF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868F088-CCF0-434B-B68D-170B8A4DDBCE}"/>
              </a:ext>
            </a:extLst>
          </p:cNvPr>
          <p:cNvSpPr>
            <a:spLocks noGrp="1"/>
          </p:cNvSpPr>
          <p:nvPr>
            <p:ph type="dt" sz="half" idx="10"/>
          </p:nvPr>
        </p:nvSpPr>
        <p:spPr/>
        <p:txBody>
          <a:bodyPr/>
          <a:lstStyle/>
          <a:p>
            <a:fld id="{2201FA90-35CC-4FF5-AEC8-204A8B84B0A4}" type="datetimeFigureOut">
              <a:rPr lang="en-GB" smtClean="0"/>
              <a:t>13/08/2018</a:t>
            </a:fld>
            <a:endParaRPr lang="en-GB"/>
          </a:p>
        </p:txBody>
      </p:sp>
      <p:sp>
        <p:nvSpPr>
          <p:cNvPr id="6" name="Footer Placeholder 5">
            <a:extLst>
              <a:ext uri="{FF2B5EF4-FFF2-40B4-BE49-F238E27FC236}">
                <a16:creationId xmlns:a16="http://schemas.microsoft.com/office/drawing/2014/main" id="{410FD0D0-C013-4374-B5CB-CD34DF5705B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2E9E157-5CF1-4EBB-BA5E-AE6E70A9CDAF}"/>
              </a:ext>
            </a:extLst>
          </p:cNvPr>
          <p:cNvSpPr>
            <a:spLocks noGrp="1"/>
          </p:cNvSpPr>
          <p:nvPr>
            <p:ph type="sldNum" sz="quarter" idx="12"/>
          </p:nvPr>
        </p:nvSpPr>
        <p:spPr/>
        <p:txBody>
          <a:bodyPr/>
          <a:lstStyle/>
          <a:p>
            <a:fld id="{5C7B34C0-5C8D-416D-9B1B-7498BEB6C7D5}" type="slidenum">
              <a:rPr lang="en-GB" smtClean="0"/>
              <a:t>‹#›</a:t>
            </a:fld>
            <a:endParaRPr lang="en-GB"/>
          </a:p>
        </p:txBody>
      </p:sp>
    </p:spTree>
    <p:extLst>
      <p:ext uri="{BB962C8B-B14F-4D97-AF65-F5344CB8AC3E}">
        <p14:creationId xmlns:p14="http://schemas.microsoft.com/office/powerpoint/2010/main" val="2077074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E2FEB-6BE4-4828-9E9E-ECAA70E8161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8A2614D-BE5B-4DA6-B2B2-DB2B5038BF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0662528-E415-4CDF-84BD-5553C305823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DC53AC8-0313-4A37-B855-708A38510F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BC81E62-88DD-49DD-A895-927423F0927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DDD5205-BD40-4F42-8BE5-2DAD44991AB9}"/>
              </a:ext>
            </a:extLst>
          </p:cNvPr>
          <p:cNvSpPr>
            <a:spLocks noGrp="1"/>
          </p:cNvSpPr>
          <p:nvPr>
            <p:ph type="dt" sz="half" idx="10"/>
          </p:nvPr>
        </p:nvSpPr>
        <p:spPr/>
        <p:txBody>
          <a:bodyPr/>
          <a:lstStyle/>
          <a:p>
            <a:fld id="{2201FA90-35CC-4FF5-AEC8-204A8B84B0A4}" type="datetimeFigureOut">
              <a:rPr lang="en-GB" smtClean="0"/>
              <a:t>13/08/2018</a:t>
            </a:fld>
            <a:endParaRPr lang="en-GB"/>
          </a:p>
        </p:txBody>
      </p:sp>
      <p:sp>
        <p:nvSpPr>
          <p:cNvPr id="8" name="Footer Placeholder 7">
            <a:extLst>
              <a:ext uri="{FF2B5EF4-FFF2-40B4-BE49-F238E27FC236}">
                <a16:creationId xmlns:a16="http://schemas.microsoft.com/office/drawing/2014/main" id="{9F8D5257-EE62-4861-9793-C467371DBD9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9E47306-9B94-4C1C-8B32-51EB1850CA1B}"/>
              </a:ext>
            </a:extLst>
          </p:cNvPr>
          <p:cNvSpPr>
            <a:spLocks noGrp="1"/>
          </p:cNvSpPr>
          <p:nvPr>
            <p:ph type="sldNum" sz="quarter" idx="12"/>
          </p:nvPr>
        </p:nvSpPr>
        <p:spPr/>
        <p:txBody>
          <a:bodyPr/>
          <a:lstStyle/>
          <a:p>
            <a:fld id="{5C7B34C0-5C8D-416D-9B1B-7498BEB6C7D5}" type="slidenum">
              <a:rPr lang="en-GB" smtClean="0"/>
              <a:t>‹#›</a:t>
            </a:fld>
            <a:endParaRPr lang="en-GB"/>
          </a:p>
        </p:txBody>
      </p:sp>
    </p:spTree>
    <p:extLst>
      <p:ext uri="{BB962C8B-B14F-4D97-AF65-F5344CB8AC3E}">
        <p14:creationId xmlns:p14="http://schemas.microsoft.com/office/powerpoint/2010/main" val="1326709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19A11-966E-43DC-B44A-5357B53B49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BF1831E-6810-4425-9CA6-AB2DEFE6E1A0}"/>
              </a:ext>
            </a:extLst>
          </p:cNvPr>
          <p:cNvSpPr>
            <a:spLocks noGrp="1"/>
          </p:cNvSpPr>
          <p:nvPr>
            <p:ph type="dt" sz="half" idx="10"/>
          </p:nvPr>
        </p:nvSpPr>
        <p:spPr/>
        <p:txBody>
          <a:bodyPr/>
          <a:lstStyle/>
          <a:p>
            <a:fld id="{2201FA90-35CC-4FF5-AEC8-204A8B84B0A4}" type="datetimeFigureOut">
              <a:rPr lang="en-GB" smtClean="0"/>
              <a:t>13/08/2018</a:t>
            </a:fld>
            <a:endParaRPr lang="en-GB"/>
          </a:p>
        </p:txBody>
      </p:sp>
      <p:sp>
        <p:nvSpPr>
          <p:cNvPr id="4" name="Footer Placeholder 3">
            <a:extLst>
              <a:ext uri="{FF2B5EF4-FFF2-40B4-BE49-F238E27FC236}">
                <a16:creationId xmlns:a16="http://schemas.microsoft.com/office/drawing/2014/main" id="{51B9F8DE-90BA-44BA-BB7C-58429D956F1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FCEEF13-788D-470A-8525-7A6131D67444}"/>
              </a:ext>
            </a:extLst>
          </p:cNvPr>
          <p:cNvSpPr>
            <a:spLocks noGrp="1"/>
          </p:cNvSpPr>
          <p:nvPr>
            <p:ph type="sldNum" sz="quarter" idx="12"/>
          </p:nvPr>
        </p:nvSpPr>
        <p:spPr/>
        <p:txBody>
          <a:bodyPr/>
          <a:lstStyle/>
          <a:p>
            <a:fld id="{5C7B34C0-5C8D-416D-9B1B-7498BEB6C7D5}" type="slidenum">
              <a:rPr lang="en-GB" smtClean="0"/>
              <a:t>‹#›</a:t>
            </a:fld>
            <a:endParaRPr lang="en-GB"/>
          </a:p>
        </p:txBody>
      </p:sp>
    </p:spTree>
    <p:extLst>
      <p:ext uri="{BB962C8B-B14F-4D97-AF65-F5344CB8AC3E}">
        <p14:creationId xmlns:p14="http://schemas.microsoft.com/office/powerpoint/2010/main" val="1968553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E48572-46C4-4F75-B193-FDF84D23C4A8}"/>
              </a:ext>
            </a:extLst>
          </p:cNvPr>
          <p:cNvSpPr>
            <a:spLocks noGrp="1"/>
          </p:cNvSpPr>
          <p:nvPr>
            <p:ph type="dt" sz="half" idx="10"/>
          </p:nvPr>
        </p:nvSpPr>
        <p:spPr/>
        <p:txBody>
          <a:bodyPr/>
          <a:lstStyle/>
          <a:p>
            <a:fld id="{2201FA90-35CC-4FF5-AEC8-204A8B84B0A4}" type="datetimeFigureOut">
              <a:rPr lang="en-GB" smtClean="0"/>
              <a:t>13/08/2018</a:t>
            </a:fld>
            <a:endParaRPr lang="en-GB"/>
          </a:p>
        </p:txBody>
      </p:sp>
      <p:sp>
        <p:nvSpPr>
          <p:cNvPr id="3" name="Footer Placeholder 2">
            <a:extLst>
              <a:ext uri="{FF2B5EF4-FFF2-40B4-BE49-F238E27FC236}">
                <a16:creationId xmlns:a16="http://schemas.microsoft.com/office/drawing/2014/main" id="{772A4253-C796-4269-AF3E-AE1535D2E35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423385B-6AA9-4AC9-B081-5A65768C358A}"/>
              </a:ext>
            </a:extLst>
          </p:cNvPr>
          <p:cNvSpPr>
            <a:spLocks noGrp="1"/>
          </p:cNvSpPr>
          <p:nvPr>
            <p:ph type="sldNum" sz="quarter" idx="12"/>
          </p:nvPr>
        </p:nvSpPr>
        <p:spPr/>
        <p:txBody>
          <a:bodyPr/>
          <a:lstStyle/>
          <a:p>
            <a:fld id="{5C7B34C0-5C8D-416D-9B1B-7498BEB6C7D5}" type="slidenum">
              <a:rPr lang="en-GB" smtClean="0"/>
              <a:t>‹#›</a:t>
            </a:fld>
            <a:endParaRPr lang="en-GB"/>
          </a:p>
        </p:txBody>
      </p:sp>
    </p:spTree>
    <p:extLst>
      <p:ext uri="{BB962C8B-B14F-4D97-AF65-F5344CB8AC3E}">
        <p14:creationId xmlns:p14="http://schemas.microsoft.com/office/powerpoint/2010/main" val="2714237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69FF3-D0F9-461B-B247-8374B8894C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A8C2F31-F69E-4853-B7B5-93DD65008B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D61C981-5B96-434E-ABE0-3740DF5480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A95A29C-8694-4E40-B34C-6D59F5451891}"/>
              </a:ext>
            </a:extLst>
          </p:cNvPr>
          <p:cNvSpPr>
            <a:spLocks noGrp="1"/>
          </p:cNvSpPr>
          <p:nvPr>
            <p:ph type="dt" sz="half" idx="10"/>
          </p:nvPr>
        </p:nvSpPr>
        <p:spPr/>
        <p:txBody>
          <a:bodyPr/>
          <a:lstStyle/>
          <a:p>
            <a:fld id="{2201FA90-35CC-4FF5-AEC8-204A8B84B0A4}" type="datetimeFigureOut">
              <a:rPr lang="en-GB" smtClean="0"/>
              <a:t>13/08/2018</a:t>
            </a:fld>
            <a:endParaRPr lang="en-GB"/>
          </a:p>
        </p:txBody>
      </p:sp>
      <p:sp>
        <p:nvSpPr>
          <p:cNvPr id="6" name="Footer Placeholder 5">
            <a:extLst>
              <a:ext uri="{FF2B5EF4-FFF2-40B4-BE49-F238E27FC236}">
                <a16:creationId xmlns:a16="http://schemas.microsoft.com/office/drawing/2014/main" id="{369B15E1-F6E0-4F55-8473-67531375E51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AB8407-94E1-4639-989F-2896C880B580}"/>
              </a:ext>
            </a:extLst>
          </p:cNvPr>
          <p:cNvSpPr>
            <a:spLocks noGrp="1"/>
          </p:cNvSpPr>
          <p:nvPr>
            <p:ph type="sldNum" sz="quarter" idx="12"/>
          </p:nvPr>
        </p:nvSpPr>
        <p:spPr/>
        <p:txBody>
          <a:bodyPr/>
          <a:lstStyle/>
          <a:p>
            <a:fld id="{5C7B34C0-5C8D-416D-9B1B-7498BEB6C7D5}" type="slidenum">
              <a:rPr lang="en-GB" smtClean="0"/>
              <a:t>‹#›</a:t>
            </a:fld>
            <a:endParaRPr lang="en-GB"/>
          </a:p>
        </p:txBody>
      </p:sp>
    </p:spTree>
    <p:extLst>
      <p:ext uri="{BB962C8B-B14F-4D97-AF65-F5344CB8AC3E}">
        <p14:creationId xmlns:p14="http://schemas.microsoft.com/office/powerpoint/2010/main" val="19661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CDFAB-F003-48F0-8F1E-4B0EFF1671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354F3FD-FEFE-42AA-BA99-0647C9E964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617FF8E-92AF-46FF-B20A-A2E067E37E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7AB6E1-244D-478F-B14C-C1D89AB73C57}"/>
              </a:ext>
            </a:extLst>
          </p:cNvPr>
          <p:cNvSpPr>
            <a:spLocks noGrp="1"/>
          </p:cNvSpPr>
          <p:nvPr>
            <p:ph type="dt" sz="half" idx="10"/>
          </p:nvPr>
        </p:nvSpPr>
        <p:spPr/>
        <p:txBody>
          <a:bodyPr/>
          <a:lstStyle/>
          <a:p>
            <a:fld id="{2201FA90-35CC-4FF5-AEC8-204A8B84B0A4}" type="datetimeFigureOut">
              <a:rPr lang="en-GB" smtClean="0"/>
              <a:t>13/08/2018</a:t>
            </a:fld>
            <a:endParaRPr lang="en-GB"/>
          </a:p>
        </p:txBody>
      </p:sp>
      <p:sp>
        <p:nvSpPr>
          <p:cNvPr id="6" name="Footer Placeholder 5">
            <a:extLst>
              <a:ext uri="{FF2B5EF4-FFF2-40B4-BE49-F238E27FC236}">
                <a16:creationId xmlns:a16="http://schemas.microsoft.com/office/drawing/2014/main" id="{DCE8104B-2403-450E-A36E-26B8B7F97DF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A534E6C-2840-4516-9273-472D454E600B}"/>
              </a:ext>
            </a:extLst>
          </p:cNvPr>
          <p:cNvSpPr>
            <a:spLocks noGrp="1"/>
          </p:cNvSpPr>
          <p:nvPr>
            <p:ph type="sldNum" sz="quarter" idx="12"/>
          </p:nvPr>
        </p:nvSpPr>
        <p:spPr/>
        <p:txBody>
          <a:bodyPr/>
          <a:lstStyle/>
          <a:p>
            <a:fld id="{5C7B34C0-5C8D-416D-9B1B-7498BEB6C7D5}" type="slidenum">
              <a:rPr lang="en-GB" smtClean="0"/>
              <a:t>‹#›</a:t>
            </a:fld>
            <a:endParaRPr lang="en-GB"/>
          </a:p>
        </p:txBody>
      </p:sp>
    </p:spTree>
    <p:extLst>
      <p:ext uri="{BB962C8B-B14F-4D97-AF65-F5344CB8AC3E}">
        <p14:creationId xmlns:p14="http://schemas.microsoft.com/office/powerpoint/2010/main" val="346937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6203A5-34BD-43D8-8E50-6128FF7A79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0E0F51E-504A-4BCF-B7C2-47DE35A011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A51FAD6-7883-4579-BB8C-23BBAB62DA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01FA90-35CC-4FF5-AEC8-204A8B84B0A4}" type="datetimeFigureOut">
              <a:rPr lang="en-GB" smtClean="0"/>
              <a:t>13/08/2018</a:t>
            </a:fld>
            <a:endParaRPr lang="en-GB"/>
          </a:p>
        </p:txBody>
      </p:sp>
      <p:sp>
        <p:nvSpPr>
          <p:cNvPr id="5" name="Footer Placeholder 4">
            <a:extLst>
              <a:ext uri="{FF2B5EF4-FFF2-40B4-BE49-F238E27FC236}">
                <a16:creationId xmlns:a16="http://schemas.microsoft.com/office/drawing/2014/main" id="{C0C8BE96-EE01-4C4A-99D6-B73647FF64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43442FE-61AB-43A5-A5E9-04C4CA0B09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B34C0-5C8D-416D-9B1B-7498BEB6C7D5}" type="slidenum">
              <a:rPr lang="en-GB" smtClean="0"/>
              <a:t>‹#›</a:t>
            </a:fld>
            <a:endParaRPr lang="en-GB"/>
          </a:p>
        </p:txBody>
      </p:sp>
    </p:spTree>
    <p:extLst>
      <p:ext uri="{BB962C8B-B14F-4D97-AF65-F5344CB8AC3E}">
        <p14:creationId xmlns:p14="http://schemas.microsoft.com/office/powerpoint/2010/main" val="897010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hyperlink" Target="https://en.wikipedia.org/wiki/Board_game" TargetMode="External"/><Relationship Id="rId3" Type="http://schemas.openxmlformats.org/officeDocument/2006/relationships/hyperlink" Target="https://en.wikipedia.org/wiki/Pre-Columbian" TargetMode="External"/><Relationship Id="rId7" Type="http://schemas.openxmlformats.org/officeDocument/2006/relationships/hyperlink" Target="https://en.wikipedia.org/wiki/University_of_Illinois" TargetMode="External"/><Relationship Id="rId2" Type="http://schemas.openxmlformats.org/officeDocument/2006/relationships/image" Target="../media/image29.jpg"/><Relationship Id="rId1" Type="http://schemas.openxmlformats.org/officeDocument/2006/relationships/slideLayout" Target="../slideLayouts/slideLayout2.xml"/><Relationship Id="rId6" Type="http://schemas.openxmlformats.org/officeDocument/2006/relationships/hyperlink" Target="https://en.wikipedia.org/wiki/Pachisi" TargetMode="External"/><Relationship Id="rId5" Type="http://schemas.openxmlformats.org/officeDocument/2006/relationships/hyperlink" Target="https://en.wikipedia.org/wiki/E._Adamson_Hoebel" TargetMode="External"/><Relationship Id="rId4" Type="http://schemas.openxmlformats.org/officeDocument/2006/relationships/hyperlink" Target="https://en.wikipedia.org/wiki/Mesoamerica"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40.gif"/><Relationship Id="rId4" Type="http://schemas.openxmlformats.org/officeDocument/2006/relationships/image" Target="../media/image39.jpe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xml"/><Relationship Id="rId4" Type="http://schemas.openxmlformats.org/officeDocument/2006/relationships/image" Target="../media/image43.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5.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Books</a:t>
            </a:r>
          </a:p>
        </p:txBody>
      </p:sp>
      <p:sp>
        <p:nvSpPr>
          <p:cNvPr id="3" name="Content Placeholder 2"/>
          <p:cNvSpPr>
            <a:spLocks noGrp="1"/>
          </p:cNvSpPr>
          <p:nvPr>
            <p:ph idx="1"/>
          </p:nvPr>
        </p:nvSpPr>
        <p:spPr/>
        <p:txBody>
          <a:bodyPr/>
          <a:lstStyle/>
          <a:p>
            <a:r>
              <a:rPr lang="en-US" b="1" dirty="0"/>
              <a:t>BEHAVIORAL MATHEMATICS FOR GAME AI – By Dave Mark</a:t>
            </a:r>
          </a:p>
          <a:p>
            <a:r>
              <a:rPr lang="en-US" b="1" dirty="0"/>
              <a:t>Designing Games – Sylvester</a:t>
            </a:r>
          </a:p>
        </p:txBody>
      </p:sp>
    </p:spTree>
    <p:extLst>
      <p:ext uri="{BB962C8B-B14F-4D97-AF65-F5344CB8AC3E}">
        <p14:creationId xmlns:p14="http://schemas.microsoft.com/office/powerpoint/2010/main" val="3127478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What’s fun is exercising your brain</a:t>
            </a:r>
            <a:br>
              <a:rPr lang="en-US" dirty="0"/>
            </a:br>
            <a:endParaRPr lang="en-US" dirty="0"/>
          </a:p>
        </p:txBody>
      </p:sp>
      <p:sp>
        <p:nvSpPr>
          <p:cNvPr id="29698" name="AutoShape 2" descr="http://www.mouserunner.com/images/TicTackBack_400x400.png"/>
          <p:cNvSpPr>
            <a:spLocks noChangeAspect="1" noChangeArrowheads="1"/>
          </p:cNvSpPr>
          <p:nvPr/>
        </p:nvSpPr>
        <p:spPr bwMode="auto">
          <a:xfrm>
            <a:off x="1679576" y="-1790700"/>
            <a:ext cx="3743325" cy="3743325"/>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 name="Picture 4" descr="TicTackBack_400x400.png"/>
          <p:cNvPicPr>
            <a:picLocks noChangeAspect="1"/>
          </p:cNvPicPr>
          <p:nvPr/>
        </p:nvPicPr>
        <p:blipFill>
          <a:blip r:embed="rId2"/>
          <a:stretch>
            <a:fillRect/>
          </a:stretch>
        </p:blipFill>
        <p:spPr>
          <a:xfrm>
            <a:off x="3962401" y="1371601"/>
            <a:ext cx="3810053" cy="381005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AutoShape 2" descr="http://www.mouserunner.com/images/TicTackBack_400x400.png"/>
          <p:cNvSpPr>
            <a:spLocks noChangeAspect="1" noChangeArrowheads="1"/>
          </p:cNvSpPr>
          <p:nvPr/>
        </p:nvSpPr>
        <p:spPr bwMode="auto">
          <a:xfrm>
            <a:off x="1679576" y="-1790700"/>
            <a:ext cx="3743325" cy="3743325"/>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 name="Picture 4" descr="TicTackBack_400x400.png"/>
          <p:cNvPicPr>
            <a:picLocks noChangeAspect="1"/>
          </p:cNvPicPr>
          <p:nvPr/>
        </p:nvPicPr>
        <p:blipFill>
          <a:blip r:embed="rId2"/>
          <a:stretch>
            <a:fillRect/>
          </a:stretch>
        </p:blipFill>
        <p:spPr>
          <a:xfrm>
            <a:off x="3962401" y="1371601"/>
            <a:ext cx="3810053" cy="3810053"/>
          </a:xfrm>
          <a:prstGeom prst="rect">
            <a:avLst/>
          </a:prstGeom>
        </p:spPr>
      </p:pic>
      <p:sp>
        <p:nvSpPr>
          <p:cNvPr id="6" name="Title 5"/>
          <p:cNvSpPr>
            <a:spLocks noGrp="1"/>
          </p:cNvSpPr>
          <p:nvPr>
            <p:ph type="title"/>
          </p:nvPr>
        </p:nvSpPr>
        <p:spPr>
          <a:xfrm>
            <a:off x="2057400" y="5486400"/>
            <a:ext cx="8229600" cy="1143000"/>
          </a:xfrm>
        </p:spPr>
        <p:txBody>
          <a:bodyPr>
            <a:normAutofit fontScale="90000"/>
          </a:bodyPr>
          <a:lstStyle/>
          <a:p>
            <a:br>
              <a:rPr lang="en-US" dirty="0"/>
            </a:br>
            <a:r>
              <a:rPr lang="en-US" dirty="0"/>
              <a:t>Games are puzzles</a:t>
            </a:r>
            <a:br>
              <a:rPr lang="en-US" dirty="0"/>
            </a:br>
            <a:endParaRPr lang="en-US" dirty="0"/>
          </a:p>
        </p:txBody>
      </p:sp>
      <p:sp>
        <p:nvSpPr>
          <p:cNvPr id="7" name="TextBox 6"/>
          <p:cNvSpPr txBox="1"/>
          <p:nvPr/>
        </p:nvSpPr>
        <p:spPr>
          <a:xfrm>
            <a:off x="5410200" y="2743201"/>
            <a:ext cx="914400" cy="1015663"/>
          </a:xfrm>
          <a:prstGeom prst="rect">
            <a:avLst/>
          </a:prstGeom>
          <a:noFill/>
        </p:spPr>
        <p:txBody>
          <a:bodyPr wrap="square" rtlCol="0">
            <a:spAutoFit/>
          </a:bodyPr>
          <a:lstStyle/>
          <a:p>
            <a:r>
              <a:rPr lang="en-US" sz="6000" dirty="0"/>
              <a:t>X</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AutoShape 2" descr="http://www.mouserunner.com/images/TicTackBack_400x400.png"/>
          <p:cNvSpPr>
            <a:spLocks noChangeAspect="1" noChangeArrowheads="1"/>
          </p:cNvSpPr>
          <p:nvPr/>
        </p:nvSpPr>
        <p:spPr bwMode="auto">
          <a:xfrm>
            <a:off x="1679576" y="-1790700"/>
            <a:ext cx="3743325" cy="3743325"/>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 name="Picture 4" descr="TicTackBack_400x400.png"/>
          <p:cNvPicPr>
            <a:picLocks noChangeAspect="1"/>
          </p:cNvPicPr>
          <p:nvPr/>
        </p:nvPicPr>
        <p:blipFill>
          <a:blip r:embed="rId2"/>
          <a:stretch>
            <a:fillRect/>
          </a:stretch>
        </p:blipFill>
        <p:spPr>
          <a:xfrm>
            <a:off x="3962401" y="1371601"/>
            <a:ext cx="3810053" cy="3810053"/>
          </a:xfrm>
          <a:prstGeom prst="rect">
            <a:avLst/>
          </a:prstGeom>
        </p:spPr>
      </p:pic>
      <p:sp>
        <p:nvSpPr>
          <p:cNvPr id="6" name="Title 5"/>
          <p:cNvSpPr>
            <a:spLocks noGrp="1"/>
          </p:cNvSpPr>
          <p:nvPr>
            <p:ph type="title"/>
          </p:nvPr>
        </p:nvSpPr>
        <p:spPr>
          <a:xfrm>
            <a:off x="2057400" y="5486400"/>
            <a:ext cx="8229600" cy="1143000"/>
          </a:xfrm>
        </p:spPr>
        <p:txBody>
          <a:bodyPr>
            <a:normAutofit fontScale="90000"/>
          </a:bodyPr>
          <a:lstStyle/>
          <a:p>
            <a:br>
              <a:rPr lang="en-US" dirty="0"/>
            </a:br>
            <a:br>
              <a:rPr lang="en-US" dirty="0"/>
            </a:br>
            <a:r>
              <a:rPr lang="en-US" dirty="0"/>
              <a:t>—they are about cognition</a:t>
            </a:r>
            <a:br>
              <a:rPr lang="en-US" dirty="0"/>
            </a:br>
            <a:endParaRPr lang="en-US" dirty="0"/>
          </a:p>
        </p:txBody>
      </p:sp>
      <p:sp>
        <p:nvSpPr>
          <p:cNvPr id="7" name="TextBox 6"/>
          <p:cNvSpPr txBox="1"/>
          <p:nvPr/>
        </p:nvSpPr>
        <p:spPr>
          <a:xfrm>
            <a:off x="5410200" y="2743201"/>
            <a:ext cx="914400" cy="1015663"/>
          </a:xfrm>
          <a:prstGeom prst="rect">
            <a:avLst/>
          </a:prstGeom>
          <a:noFill/>
        </p:spPr>
        <p:txBody>
          <a:bodyPr wrap="square" rtlCol="0">
            <a:spAutoFit/>
          </a:bodyPr>
          <a:lstStyle/>
          <a:p>
            <a:r>
              <a:rPr lang="en-US" sz="6000" dirty="0"/>
              <a:t>X</a:t>
            </a:r>
          </a:p>
        </p:txBody>
      </p:sp>
      <p:sp>
        <p:nvSpPr>
          <p:cNvPr id="8" name="TextBox 7"/>
          <p:cNvSpPr txBox="1"/>
          <p:nvPr/>
        </p:nvSpPr>
        <p:spPr>
          <a:xfrm>
            <a:off x="6781800" y="1371600"/>
            <a:ext cx="990600" cy="923330"/>
          </a:xfrm>
          <a:prstGeom prst="rect">
            <a:avLst/>
          </a:prstGeom>
          <a:noFill/>
        </p:spPr>
        <p:txBody>
          <a:bodyPr wrap="square" rtlCol="0">
            <a:spAutoFit/>
          </a:bodyPr>
          <a:lstStyle/>
          <a:p>
            <a:r>
              <a:rPr lang="en-US" sz="5400" dirty="0"/>
              <a:t>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AutoShape 2" descr="http://www.mouserunner.com/images/TicTackBack_400x400.png"/>
          <p:cNvSpPr>
            <a:spLocks noChangeAspect="1" noChangeArrowheads="1"/>
          </p:cNvSpPr>
          <p:nvPr/>
        </p:nvSpPr>
        <p:spPr bwMode="auto">
          <a:xfrm>
            <a:off x="1679576" y="-1790700"/>
            <a:ext cx="3743325" cy="3743325"/>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 name="Picture 4" descr="TicTackBack_400x400.png"/>
          <p:cNvPicPr>
            <a:picLocks noChangeAspect="1"/>
          </p:cNvPicPr>
          <p:nvPr/>
        </p:nvPicPr>
        <p:blipFill>
          <a:blip r:embed="rId2"/>
          <a:stretch>
            <a:fillRect/>
          </a:stretch>
        </p:blipFill>
        <p:spPr>
          <a:xfrm>
            <a:off x="3962401" y="1371601"/>
            <a:ext cx="3810053" cy="3810053"/>
          </a:xfrm>
          <a:prstGeom prst="rect">
            <a:avLst/>
          </a:prstGeom>
        </p:spPr>
      </p:pic>
      <p:sp>
        <p:nvSpPr>
          <p:cNvPr id="6" name="Title 5"/>
          <p:cNvSpPr>
            <a:spLocks noGrp="1"/>
          </p:cNvSpPr>
          <p:nvPr>
            <p:ph type="title"/>
          </p:nvPr>
        </p:nvSpPr>
        <p:spPr>
          <a:xfrm>
            <a:off x="2133600" y="5410200"/>
            <a:ext cx="8229600" cy="1143000"/>
          </a:xfrm>
        </p:spPr>
        <p:txBody>
          <a:bodyPr>
            <a:normAutofit fontScale="90000"/>
          </a:bodyPr>
          <a:lstStyle/>
          <a:p>
            <a:br>
              <a:rPr lang="en-US" dirty="0"/>
            </a:br>
            <a:br>
              <a:rPr lang="en-US" dirty="0"/>
            </a:br>
            <a:r>
              <a:rPr lang="en-US" dirty="0"/>
              <a:t>---and learning to analyze patterns</a:t>
            </a:r>
            <a:br>
              <a:rPr lang="en-US" dirty="0"/>
            </a:br>
            <a:endParaRPr lang="en-US" dirty="0"/>
          </a:p>
        </p:txBody>
      </p:sp>
      <p:sp>
        <p:nvSpPr>
          <p:cNvPr id="7" name="TextBox 6"/>
          <p:cNvSpPr txBox="1"/>
          <p:nvPr/>
        </p:nvSpPr>
        <p:spPr>
          <a:xfrm>
            <a:off x="5410200" y="2743201"/>
            <a:ext cx="914400" cy="1015663"/>
          </a:xfrm>
          <a:prstGeom prst="rect">
            <a:avLst/>
          </a:prstGeom>
          <a:noFill/>
        </p:spPr>
        <p:txBody>
          <a:bodyPr wrap="square" rtlCol="0">
            <a:spAutoFit/>
          </a:bodyPr>
          <a:lstStyle/>
          <a:p>
            <a:r>
              <a:rPr lang="en-US" sz="6000" dirty="0"/>
              <a:t>X</a:t>
            </a:r>
          </a:p>
        </p:txBody>
      </p:sp>
      <p:sp>
        <p:nvSpPr>
          <p:cNvPr id="8" name="TextBox 7"/>
          <p:cNvSpPr txBox="1"/>
          <p:nvPr/>
        </p:nvSpPr>
        <p:spPr>
          <a:xfrm>
            <a:off x="6781800" y="1371600"/>
            <a:ext cx="990600" cy="923330"/>
          </a:xfrm>
          <a:prstGeom prst="rect">
            <a:avLst/>
          </a:prstGeom>
          <a:noFill/>
        </p:spPr>
        <p:txBody>
          <a:bodyPr wrap="square" rtlCol="0">
            <a:spAutoFit/>
          </a:bodyPr>
          <a:lstStyle/>
          <a:p>
            <a:r>
              <a:rPr lang="en-US" sz="5400" dirty="0"/>
              <a:t>O</a:t>
            </a:r>
          </a:p>
        </p:txBody>
      </p:sp>
      <p:sp>
        <p:nvSpPr>
          <p:cNvPr id="9" name="TextBox 8"/>
          <p:cNvSpPr txBox="1"/>
          <p:nvPr/>
        </p:nvSpPr>
        <p:spPr>
          <a:xfrm>
            <a:off x="5410200" y="1295401"/>
            <a:ext cx="914400" cy="1015663"/>
          </a:xfrm>
          <a:prstGeom prst="rect">
            <a:avLst/>
          </a:prstGeom>
          <a:noFill/>
        </p:spPr>
        <p:txBody>
          <a:bodyPr wrap="square" rtlCol="0">
            <a:spAutoFit/>
          </a:bodyPr>
          <a:lstStyle/>
          <a:p>
            <a:r>
              <a:rPr lang="en-US" sz="6000" dirty="0"/>
              <a:t>X</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AutoShape 2" descr="http://www.mouserunner.com/images/TicTackBack_400x400.png"/>
          <p:cNvSpPr>
            <a:spLocks noChangeAspect="1" noChangeArrowheads="1"/>
          </p:cNvSpPr>
          <p:nvPr/>
        </p:nvSpPr>
        <p:spPr bwMode="auto">
          <a:xfrm>
            <a:off x="1679576" y="-1790700"/>
            <a:ext cx="3743325" cy="3743325"/>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 name="Picture 4" descr="TicTackBack_400x400.png"/>
          <p:cNvPicPr>
            <a:picLocks noChangeAspect="1"/>
          </p:cNvPicPr>
          <p:nvPr/>
        </p:nvPicPr>
        <p:blipFill>
          <a:blip r:embed="rId3"/>
          <a:stretch>
            <a:fillRect/>
          </a:stretch>
        </p:blipFill>
        <p:spPr>
          <a:xfrm>
            <a:off x="3962401" y="1371601"/>
            <a:ext cx="3810053" cy="3810053"/>
          </a:xfrm>
          <a:prstGeom prst="rect">
            <a:avLst/>
          </a:prstGeom>
        </p:spPr>
      </p:pic>
      <p:sp>
        <p:nvSpPr>
          <p:cNvPr id="6" name="Title 5"/>
          <p:cNvSpPr>
            <a:spLocks noGrp="1"/>
          </p:cNvSpPr>
          <p:nvPr>
            <p:ph type="title"/>
          </p:nvPr>
        </p:nvSpPr>
        <p:spPr>
          <a:xfrm>
            <a:off x="2133600" y="5334000"/>
            <a:ext cx="8229600" cy="1143000"/>
          </a:xfrm>
        </p:spPr>
        <p:txBody>
          <a:bodyPr>
            <a:normAutofit fontScale="90000"/>
          </a:bodyPr>
          <a:lstStyle/>
          <a:p>
            <a:br>
              <a:rPr lang="en-US" dirty="0"/>
            </a:br>
            <a:br>
              <a:rPr lang="en-US" dirty="0"/>
            </a:br>
            <a:r>
              <a:rPr lang="en-US" dirty="0"/>
              <a:t>---</a:t>
            </a:r>
            <a:br>
              <a:rPr lang="en-US" dirty="0"/>
            </a:br>
            <a:r>
              <a:rPr lang="en-US" dirty="0"/>
              <a:t>When you’re playing a game, you only play it..till you master it!</a:t>
            </a:r>
            <a:br>
              <a:rPr lang="en-US" dirty="0"/>
            </a:br>
            <a:br>
              <a:rPr lang="en-US" dirty="0"/>
            </a:br>
            <a:endParaRPr lang="en-US" dirty="0"/>
          </a:p>
        </p:txBody>
      </p:sp>
      <p:sp>
        <p:nvSpPr>
          <p:cNvPr id="7" name="TextBox 6"/>
          <p:cNvSpPr txBox="1"/>
          <p:nvPr/>
        </p:nvSpPr>
        <p:spPr>
          <a:xfrm>
            <a:off x="5410200" y="2743201"/>
            <a:ext cx="914400" cy="1015663"/>
          </a:xfrm>
          <a:prstGeom prst="rect">
            <a:avLst/>
          </a:prstGeom>
          <a:noFill/>
        </p:spPr>
        <p:txBody>
          <a:bodyPr wrap="square" rtlCol="0">
            <a:spAutoFit/>
          </a:bodyPr>
          <a:lstStyle/>
          <a:p>
            <a:r>
              <a:rPr lang="en-US" sz="6000" dirty="0"/>
              <a:t>X</a:t>
            </a:r>
          </a:p>
        </p:txBody>
      </p:sp>
      <p:sp>
        <p:nvSpPr>
          <p:cNvPr id="8" name="TextBox 7"/>
          <p:cNvSpPr txBox="1"/>
          <p:nvPr/>
        </p:nvSpPr>
        <p:spPr>
          <a:xfrm>
            <a:off x="6781800" y="1371600"/>
            <a:ext cx="990600" cy="923330"/>
          </a:xfrm>
          <a:prstGeom prst="rect">
            <a:avLst/>
          </a:prstGeom>
          <a:noFill/>
        </p:spPr>
        <p:txBody>
          <a:bodyPr wrap="square" rtlCol="0">
            <a:spAutoFit/>
          </a:bodyPr>
          <a:lstStyle/>
          <a:p>
            <a:r>
              <a:rPr lang="en-US" sz="5400" dirty="0"/>
              <a:t>O</a:t>
            </a:r>
          </a:p>
        </p:txBody>
      </p:sp>
      <p:sp>
        <p:nvSpPr>
          <p:cNvPr id="9" name="TextBox 8"/>
          <p:cNvSpPr txBox="1"/>
          <p:nvPr/>
        </p:nvSpPr>
        <p:spPr>
          <a:xfrm>
            <a:off x="5410200" y="1295401"/>
            <a:ext cx="914400" cy="1015663"/>
          </a:xfrm>
          <a:prstGeom prst="rect">
            <a:avLst/>
          </a:prstGeom>
          <a:noFill/>
        </p:spPr>
        <p:txBody>
          <a:bodyPr wrap="square" rtlCol="0">
            <a:spAutoFit/>
          </a:bodyPr>
          <a:lstStyle/>
          <a:p>
            <a:r>
              <a:rPr lang="en-US" sz="6000" dirty="0"/>
              <a:t>X</a:t>
            </a:r>
          </a:p>
        </p:txBody>
      </p:sp>
      <p:sp>
        <p:nvSpPr>
          <p:cNvPr id="10" name="TextBox 9"/>
          <p:cNvSpPr txBox="1"/>
          <p:nvPr/>
        </p:nvSpPr>
        <p:spPr>
          <a:xfrm>
            <a:off x="5410200" y="4191000"/>
            <a:ext cx="990600" cy="923330"/>
          </a:xfrm>
          <a:prstGeom prst="rect">
            <a:avLst/>
          </a:prstGeom>
          <a:noFill/>
        </p:spPr>
        <p:txBody>
          <a:bodyPr wrap="square" rtlCol="0">
            <a:spAutoFit/>
          </a:bodyPr>
          <a:lstStyle/>
          <a:p>
            <a:r>
              <a:rPr lang="en-US" sz="5400" dirty="0"/>
              <a:t>O</a:t>
            </a:r>
          </a:p>
        </p:txBody>
      </p:sp>
      <p:sp>
        <p:nvSpPr>
          <p:cNvPr id="11" name="TextBox 10"/>
          <p:cNvSpPr txBox="1"/>
          <p:nvPr/>
        </p:nvSpPr>
        <p:spPr>
          <a:xfrm>
            <a:off x="3886200" y="1447801"/>
            <a:ext cx="914400" cy="1015663"/>
          </a:xfrm>
          <a:prstGeom prst="rect">
            <a:avLst/>
          </a:prstGeom>
          <a:noFill/>
        </p:spPr>
        <p:txBody>
          <a:bodyPr wrap="square" rtlCol="0">
            <a:spAutoFit/>
          </a:bodyPr>
          <a:lstStyle/>
          <a:p>
            <a:r>
              <a:rPr lang="en-US" sz="6000" dirty="0"/>
              <a:t>X</a:t>
            </a:r>
          </a:p>
        </p:txBody>
      </p:sp>
      <p:sp>
        <p:nvSpPr>
          <p:cNvPr id="12" name="TextBox 11"/>
          <p:cNvSpPr txBox="1"/>
          <p:nvPr/>
        </p:nvSpPr>
        <p:spPr>
          <a:xfrm>
            <a:off x="6858000" y="4114801"/>
            <a:ext cx="914400" cy="1015663"/>
          </a:xfrm>
          <a:prstGeom prst="rect">
            <a:avLst/>
          </a:prstGeom>
          <a:noFill/>
        </p:spPr>
        <p:txBody>
          <a:bodyPr wrap="square" rtlCol="0">
            <a:spAutoFit/>
          </a:bodyPr>
          <a:lstStyle/>
          <a:p>
            <a:r>
              <a:rPr lang="en-US" sz="6000" dirty="0"/>
              <a:t>X</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AutoShape 2" descr="http://www.mouserunner.com/images/TicTackBack_400x400.png"/>
          <p:cNvSpPr>
            <a:spLocks noChangeAspect="1" noChangeArrowheads="1"/>
          </p:cNvSpPr>
          <p:nvPr/>
        </p:nvSpPr>
        <p:spPr bwMode="auto">
          <a:xfrm>
            <a:off x="1679576" y="-1790700"/>
            <a:ext cx="3743325" cy="374332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 name="Title 5"/>
          <p:cNvSpPr>
            <a:spLocks noGrp="1"/>
          </p:cNvSpPr>
          <p:nvPr>
            <p:ph type="title"/>
          </p:nvPr>
        </p:nvSpPr>
        <p:spPr>
          <a:xfrm>
            <a:off x="2133600" y="5334000"/>
            <a:ext cx="8229600" cy="1143000"/>
          </a:xfrm>
        </p:spPr>
        <p:txBody>
          <a:bodyPr>
            <a:normAutofit fontScale="90000"/>
          </a:bodyPr>
          <a:lstStyle/>
          <a:p>
            <a:br>
              <a:rPr lang="en-US" dirty="0"/>
            </a:br>
            <a:br>
              <a:rPr lang="en-US" dirty="0"/>
            </a:br>
            <a:r>
              <a:rPr lang="en-US" dirty="0"/>
              <a:t>---</a:t>
            </a:r>
            <a:br>
              <a:rPr lang="en-US" dirty="0"/>
            </a:br>
            <a:r>
              <a:rPr lang="en-US" dirty="0"/>
              <a:t>Once you master it..it gets boring!</a:t>
            </a:r>
            <a:br>
              <a:rPr lang="en-US" dirty="0"/>
            </a:br>
            <a:br>
              <a:rPr lang="en-US" dirty="0"/>
            </a:br>
            <a:endParaRPr lang="en-US" dirty="0"/>
          </a:p>
        </p:txBody>
      </p:sp>
      <p:grpSp>
        <p:nvGrpSpPr>
          <p:cNvPr id="2" name="Group 18"/>
          <p:cNvGrpSpPr/>
          <p:nvPr/>
        </p:nvGrpSpPr>
        <p:grpSpPr>
          <a:xfrm>
            <a:off x="3886202" y="1295402"/>
            <a:ext cx="1933381" cy="2117719"/>
            <a:chOff x="2362201" y="1295401"/>
            <a:chExt cx="1933381" cy="2117719"/>
          </a:xfrm>
        </p:grpSpPr>
        <p:grpSp>
          <p:nvGrpSpPr>
            <p:cNvPr id="3" name="Group 12"/>
            <p:cNvGrpSpPr/>
            <p:nvPr/>
          </p:nvGrpSpPr>
          <p:grpSpPr>
            <a:xfrm>
              <a:off x="2362201" y="1295401"/>
              <a:ext cx="1905000" cy="2117719"/>
              <a:chOff x="2362200" y="1295400"/>
              <a:chExt cx="3886253" cy="4000190"/>
            </a:xfrm>
          </p:grpSpPr>
          <p:pic>
            <p:nvPicPr>
              <p:cNvPr id="5" name="Picture 4" descr="TicTackBack_400x400.png"/>
              <p:cNvPicPr>
                <a:picLocks noChangeAspect="1"/>
              </p:cNvPicPr>
              <p:nvPr/>
            </p:nvPicPr>
            <p:blipFill>
              <a:blip r:embed="rId3"/>
              <a:stretch>
                <a:fillRect/>
              </a:stretch>
            </p:blipFill>
            <p:spPr>
              <a:xfrm>
                <a:off x="2438400" y="1371600"/>
                <a:ext cx="3810053" cy="3810053"/>
              </a:xfrm>
              <a:prstGeom prst="rect">
                <a:avLst/>
              </a:prstGeom>
            </p:spPr>
          </p:pic>
          <p:sp>
            <p:nvSpPr>
              <p:cNvPr id="7" name="TextBox 6"/>
              <p:cNvSpPr txBox="1"/>
              <p:nvPr/>
            </p:nvSpPr>
            <p:spPr>
              <a:xfrm>
                <a:off x="3886201" y="2743200"/>
                <a:ext cx="914402" cy="1104590"/>
              </a:xfrm>
              <a:prstGeom prst="rect">
                <a:avLst/>
              </a:prstGeom>
              <a:noFill/>
            </p:spPr>
            <p:txBody>
              <a:bodyPr wrap="square" rtlCol="0">
                <a:spAutoFit/>
              </a:bodyPr>
              <a:lstStyle/>
              <a:p>
                <a:r>
                  <a:rPr lang="en-US" sz="3200" dirty="0"/>
                  <a:t>X</a:t>
                </a:r>
              </a:p>
            </p:txBody>
          </p:sp>
          <p:sp>
            <p:nvSpPr>
              <p:cNvPr id="8" name="TextBox 7"/>
              <p:cNvSpPr txBox="1"/>
              <p:nvPr/>
            </p:nvSpPr>
            <p:spPr>
              <a:xfrm>
                <a:off x="5257799" y="1371601"/>
                <a:ext cx="990601" cy="1104590"/>
              </a:xfrm>
              <a:prstGeom prst="rect">
                <a:avLst/>
              </a:prstGeom>
              <a:noFill/>
            </p:spPr>
            <p:txBody>
              <a:bodyPr wrap="square" rtlCol="0">
                <a:spAutoFit/>
              </a:bodyPr>
              <a:lstStyle/>
              <a:p>
                <a:r>
                  <a:rPr lang="en-US" sz="3200" dirty="0"/>
                  <a:t>O</a:t>
                </a:r>
              </a:p>
            </p:txBody>
          </p:sp>
          <p:sp>
            <p:nvSpPr>
              <p:cNvPr id="9" name="TextBox 8"/>
              <p:cNvSpPr txBox="1"/>
              <p:nvPr/>
            </p:nvSpPr>
            <p:spPr>
              <a:xfrm>
                <a:off x="3886201" y="1295400"/>
                <a:ext cx="914402" cy="1104590"/>
              </a:xfrm>
              <a:prstGeom prst="rect">
                <a:avLst/>
              </a:prstGeom>
              <a:noFill/>
            </p:spPr>
            <p:txBody>
              <a:bodyPr wrap="square" rtlCol="0">
                <a:spAutoFit/>
              </a:bodyPr>
              <a:lstStyle/>
              <a:p>
                <a:r>
                  <a:rPr lang="en-US" sz="3200" dirty="0"/>
                  <a:t>X</a:t>
                </a:r>
              </a:p>
            </p:txBody>
          </p:sp>
          <p:sp>
            <p:nvSpPr>
              <p:cNvPr id="10" name="TextBox 9"/>
              <p:cNvSpPr txBox="1"/>
              <p:nvPr/>
            </p:nvSpPr>
            <p:spPr>
              <a:xfrm>
                <a:off x="3886201" y="4191000"/>
                <a:ext cx="990601" cy="1104590"/>
              </a:xfrm>
              <a:prstGeom prst="rect">
                <a:avLst/>
              </a:prstGeom>
              <a:noFill/>
            </p:spPr>
            <p:txBody>
              <a:bodyPr wrap="square" rtlCol="0">
                <a:spAutoFit/>
              </a:bodyPr>
              <a:lstStyle/>
              <a:p>
                <a:r>
                  <a:rPr lang="en-US" sz="3200" dirty="0"/>
                  <a:t>O</a:t>
                </a:r>
              </a:p>
            </p:txBody>
          </p:sp>
          <p:sp>
            <p:nvSpPr>
              <p:cNvPr id="11" name="TextBox 10"/>
              <p:cNvSpPr txBox="1"/>
              <p:nvPr/>
            </p:nvSpPr>
            <p:spPr>
              <a:xfrm>
                <a:off x="2362200" y="1447800"/>
                <a:ext cx="914402" cy="1104590"/>
              </a:xfrm>
              <a:prstGeom prst="rect">
                <a:avLst/>
              </a:prstGeom>
              <a:noFill/>
            </p:spPr>
            <p:txBody>
              <a:bodyPr wrap="square" rtlCol="0">
                <a:spAutoFit/>
              </a:bodyPr>
              <a:lstStyle/>
              <a:p>
                <a:r>
                  <a:rPr lang="en-US" sz="3200" dirty="0"/>
                  <a:t>X</a:t>
                </a:r>
              </a:p>
            </p:txBody>
          </p:sp>
          <p:sp>
            <p:nvSpPr>
              <p:cNvPr id="12" name="TextBox 11"/>
              <p:cNvSpPr txBox="1"/>
              <p:nvPr/>
            </p:nvSpPr>
            <p:spPr>
              <a:xfrm>
                <a:off x="5334000" y="4114799"/>
                <a:ext cx="914402" cy="1104590"/>
              </a:xfrm>
              <a:prstGeom prst="rect">
                <a:avLst/>
              </a:prstGeom>
              <a:noFill/>
            </p:spPr>
            <p:txBody>
              <a:bodyPr wrap="square" rtlCol="0">
                <a:spAutoFit/>
              </a:bodyPr>
              <a:lstStyle/>
              <a:p>
                <a:r>
                  <a:rPr lang="en-US" sz="3200" dirty="0"/>
                  <a:t>X</a:t>
                </a:r>
              </a:p>
            </p:txBody>
          </p:sp>
        </p:grpSp>
        <p:sp>
          <p:nvSpPr>
            <p:cNvPr id="15" name="TextBox 14"/>
            <p:cNvSpPr txBox="1"/>
            <p:nvPr/>
          </p:nvSpPr>
          <p:spPr>
            <a:xfrm>
              <a:off x="2438400" y="2133600"/>
              <a:ext cx="448230" cy="584775"/>
            </a:xfrm>
            <a:prstGeom prst="rect">
              <a:avLst/>
            </a:prstGeom>
            <a:noFill/>
          </p:spPr>
          <p:txBody>
            <a:bodyPr wrap="square" rtlCol="0">
              <a:spAutoFit/>
            </a:bodyPr>
            <a:lstStyle/>
            <a:p>
              <a:r>
                <a:rPr lang="en-US" sz="3200" dirty="0"/>
                <a:t>X</a:t>
              </a:r>
            </a:p>
          </p:txBody>
        </p:sp>
        <p:sp>
          <p:nvSpPr>
            <p:cNvPr id="16" name="TextBox 15"/>
            <p:cNvSpPr txBox="1"/>
            <p:nvPr/>
          </p:nvSpPr>
          <p:spPr>
            <a:xfrm>
              <a:off x="3810000" y="2133600"/>
              <a:ext cx="485582" cy="584775"/>
            </a:xfrm>
            <a:prstGeom prst="rect">
              <a:avLst/>
            </a:prstGeom>
            <a:noFill/>
          </p:spPr>
          <p:txBody>
            <a:bodyPr wrap="square" rtlCol="0">
              <a:spAutoFit/>
            </a:bodyPr>
            <a:lstStyle/>
            <a:p>
              <a:r>
                <a:rPr lang="en-US" sz="3200" dirty="0"/>
                <a:t>O</a:t>
              </a:r>
            </a:p>
          </p:txBody>
        </p:sp>
        <p:cxnSp>
          <p:nvCxnSpPr>
            <p:cNvPr id="18" name="Straight Connector 17"/>
            <p:cNvCxnSpPr>
              <a:endCxn id="12" idx="2"/>
            </p:cNvCxnSpPr>
            <p:nvPr/>
          </p:nvCxnSpPr>
          <p:spPr>
            <a:xfrm>
              <a:off x="2438399" y="1447800"/>
              <a:ext cx="1604662" cy="1924979"/>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4" name="Group 19"/>
          <p:cNvGrpSpPr/>
          <p:nvPr/>
        </p:nvGrpSpPr>
        <p:grpSpPr>
          <a:xfrm>
            <a:off x="7696201" y="838201"/>
            <a:ext cx="1933381" cy="2117719"/>
            <a:chOff x="2362201" y="1295401"/>
            <a:chExt cx="1933381" cy="2117719"/>
          </a:xfrm>
        </p:grpSpPr>
        <p:grpSp>
          <p:nvGrpSpPr>
            <p:cNvPr id="13" name="Group 12"/>
            <p:cNvGrpSpPr/>
            <p:nvPr/>
          </p:nvGrpSpPr>
          <p:grpSpPr>
            <a:xfrm>
              <a:off x="2362201" y="1295401"/>
              <a:ext cx="1905000" cy="2117719"/>
              <a:chOff x="2362200" y="1295400"/>
              <a:chExt cx="3886253" cy="4000190"/>
            </a:xfrm>
          </p:grpSpPr>
          <p:pic>
            <p:nvPicPr>
              <p:cNvPr id="25" name="Picture 24" descr="TicTackBack_400x400.png"/>
              <p:cNvPicPr>
                <a:picLocks noChangeAspect="1"/>
              </p:cNvPicPr>
              <p:nvPr/>
            </p:nvPicPr>
            <p:blipFill>
              <a:blip r:embed="rId3"/>
              <a:stretch>
                <a:fillRect/>
              </a:stretch>
            </p:blipFill>
            <p:spPr>
              <a:xfrm>
                <a:off x="2438400" y="1371600"/>
                <a:ext cx="3810053" cy="3810053"/>
              </a:xfrm>
              <a:prstGeom prst="rect">
                <a:avLst/>
              </a:prstGeom>
            </p:spPr>
          </p:pic>
          <p:sp>
            <p:nvSpPr>
              <p:cNvPr id="26" name="TextBox 25"/>
              <p:cNvSpPr txBox="1"/>
              <p:nvPr/>
            </p:nvSpPr>
            <p:spPr>
              <a:xfrm>
                <a:off x="3886201" y="2743200"/>
                <a:ext cx="914402" cy="1104590"/>
              </a:xfrm>
              <a:prstGeom prst="rect">
                <a:avLst/>
              </a:prstGeom>
              <a:noFill/>
            </p:spPr>
            <p:txBody>
              <a:bodyPr wrap="square" rtlCol="0">
                <a:spAutoFit/>
              </a:bodyPr>
              <a:lstStyle/>
              <a:p>
                <a:r>
                  <a:rPr lang="en-US" sz="3200" dirty="0"/>
                  <a:t>X</a:t>
                </a:r>
              </a:p>
            </p:txBody>
          </p:sp>
          <p:sp>
            <p:nvSpPr>
              <p:cNvPr id="27" name="TextBox 26"/>
              <p:cNvSpPr txBox="1"/>
              <p:nvPr/>
            </p:nvSpPr>
            <p:spPr>
              <a:xfrm>
                <a:off x="5257799" y="1371601"/>
                <a:ext cx="990601" cy="1104590"/>
              </a:xfrm>
              <a:prstGeom prst="rect">
                <a:avLst/>
              </a:prstGeom>
              <a:noFill/>
            </p:spPr>
            <p:txBody>
              <a:bodyPr wrap="square" rtlCol="0">
                <a:spAutoFit/>
              </a:bodyPr>
              <a:lstStyle/>
              <a:p>
                <a:r>
                  <a:rPr lang="en-US" sz="3200" dirty="0"/>
                  <a:t>O</a:t>
                </a:r>
              </a:p>
            </p:txBody>
          </p:sp>
          <p:sp>
            <p:nvSpPr>
              <p:cNvPr id="28" name="TextBox 27"/>
              <p:cNvSpPr txBox="1"/>
              <p:nvPr/>
            </p:nvSpPr>
            <p:spPr>
              <a:xfrm>
                <a:off x="3886201" y="1295400"/>
                <a:ext cx="914402" cy="1104590"/>
              </a:xfrm>
              <a:prstGeom prst="rect">
                <a:avLst/>
              </a:prstGeom>
              <a:noFill/>
            </p:spPr>
            <p:txBody>
              <a:bodyPr wrap="square" rtlCol="0">
                <a:spAutoFit/>
              </a:bodyPr>
              <a:lstStyle/>
              <a:p>
                <a:r>
                  <a:rPr lang="en-US" sz="3200" dirty="0"/>
                  <a:t>X</a:t>
                </a:r>
              </a:p>
            </p:txBody>
          </p:sp>
          <p:sp>
            <p:nvSpPr>
              <p:cNvPr id="29" name="TextBox 28"/>
              <p:cNvSpPr txBox="1"/>
              <p:nvPr/>
            </p:nvSpPr>
            <p:spPr>
              <a:xfrm>
                <a:off x="3886201" y="4191000"/>
                <a:ext cx="990601" cy="1104590"/>
              </a:xfrm>
              <a:prstGeom prst="rect">
                <a:avLst/>
              </a:prstGeom>
              <a:noFill/>
            </p:spPr>
            <p:txBody>
              <a:bodyPr wrap="square" rtlCol="0">
                <a:spAutoFit/>
              </a:bodyPr>
              <a:lstStyle/>
              <a:p>
                <a:r>
                  <a:rPr lang="en-US" sz="3200" dirty="0"/>
                  <a:t>O</a:t>
                </a:r>
              </a:p>
            </p:txBody>
          </p:sp>
          <p:sp>
            <p:nvSpPr>
              <p:cNvPr id="30" name="TextBox 29"/>
              <p:cNvSpPr txBox="1"/>
              <p:nvPr/>
            </p:nvSpPr>
            <p:spPr>
              <a:xfrm>
                <a:off x="2362200" y="1447800"/>
                <a:ext cx="914402" cy="1104590"/>
              </a:xfrm>
              <a:prstGeom prst="rect">
                <a:avLst/>
              </a:prstGeom>
              <a:noFill/>
            </p:spPr>
            <p:txBody>
              <a:bodyPr wrap="square" rtlCol="0">
                <a:spAutoFit/>
              </a:bodyPr>
              <a:lstStyle/>
              <a:p>
                <a:r>
                  <a:rPr lang="en-US" sz="3200" dirty="0"/>
                  <a:t>X</a:t>
                </a:r>
              </a:p>
            </p:txBody>
          </p:sp>
          <p:sp>
            <p:nvSpPr>
              <p:cNvPr id="31" name="TextBox 30"/>
              <p:cNvSpPr txBox="1"/>
              <p:nvPr/>
            </p:nvSpPr>
            <p:spPr>
              <a:xfrm>
                <a:off x="5334000" y="4114799"/>
                <a:ext cx="914402" cy="1104590"/>
              </a:xfrm>
              <a:prstGeom prst="rect">
                <a:avLst/>
              </a:prstGeom>
              <a:noFill/>
            </p:spPr>
            <p:txBody>
              <a:bodyPr wrap="square" rtlCol="0">
                <a:spAutoFit/>
              </a:bodyPr>
              <a:lstStyle/>
              <a:p>
                <a:r>
                  <a:rPr lang="en-US" sz="3200" dirty="0"/>
                  <a:t>X</a:t>
                </a:r>
              </a:p>
            </p:txBody>
          </p:sp>
        </p:grpSp>
        <p:sp>
          <p:nvSpPr>
            <p:cNvPr id="22" name="TextBox 21"/>
            <p:cNvSpPr txBox="1"/>
            <p:nvPr/>
          </p:nvSpPr>
          <p:spPr>
            <a:xfrm>
              <a:off x="2438400" y="2133600"/>
              <a:ext cx="448230" cy="584775"/>
            </a:xfrm>
            <a:prstGeom prst="rect">
              <a:avLst/>
            </a:prstGeom>
            <a:noFill/>
          </p:spPr>
          <p:txBody>
            <a:bodyPr wrap="square" rtlCol="0">
              <a:spAutoFit/>
            </a:bodyPr>
            <a:lstStyle/>
            <a:p>
              <a:r>
                <a:rPr lang="en-US" sz="3200" dirty="0"/>
                <a:t>X</a:t>
              </a:r>
            </a:p>
          </p:txBody>
        </p:sp>
        <p:sp>
          <p:nvSpPr>
            <p:cNvPr id="23" name="TextBox 22"/>
            <p:cNvSpPr txBox="1"/>
            <p:nvPr/>
          </p:nvSpPr>
          <p:spPr>
            <a:xfrm>
              <a:off x="3810000" y="2133600"/>
              <a:ext cx="485582" cy="584775"/>
            </a:xfrm>
            <a:prstGeom prst="rect">
              <a:avLst/>
            </a:prstGeom>
            <a:noFill/>
          </p:spPr>
          <p:txBody>
            <a:bodyPr wrap="square" rtlCol="0">
              <a:spAutoFit/>
            </a:bodyPr>
            <a:lstStyle/>
            <a:p>
              <a:r>
                <a:rPr lang="en-US" sz="3200" dirty="0"/>
                <a:t>O</a:t>
              </a:r>
            </a:p>
          </p:txBody>
        </p:sp>
        <p:cxnSp>
          <p:nvCxnSpPr>
            <p:cNvPr id="24" name="Straight Connector 23"/>
            <p:cNvCxnSpPr>
              <a:endCxn id="31" idx="2"/>
            </p:cNvCxnSpPr>
            <p:nvPr/>
          </p:nvCxnSpPr>
          <p:spPr>
            <a:xfrm>
              <a:off x="2438399" y="1447800"/>
              <a:ext cx="1604662" cy="1924979"/>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14" name="Group 31"/>
          <p:cNvGrpSpPr/>
          <p:nvPr/>
        </p:nvGrpSpPr>
        <p:grpSpPr>
          <a:xfrm>
            <a:off x="5105401" y="685801"/>
            <a:ext cx="1933381" cy="2117719"/>
            <a:chOff x="2362201" y="1295401"/>
            <a:chExt cx="1933381" cy="2117719"/>
          </a:xfrm>
        </p:grpSpPr>
        <p:grpSp>
          <p:nvGrpSpPr>
            <p:cNvPr id="17" name="Group 12"/>
            <p:cNvGrpSpPr/>
            <p:nvPr/>
          </p:nvGrpSpPr>
          <p:grpSpPr>
            <a:xfrm>
              <a:off x="2362201" y="1295401"/>
              <a:ext cx="1905000" cy="2117719"/>
              <a:chOff x="2362200" y="1295400"/>
              <a:chExt cx="3886253" cy="4000190"/>
            </a:xfrm>
          </p:grpSpPr>
          <p:pic>
            <p:nvPicPr>
              <p:cNvPr id="37" name="Picture 36" descr="TicTackBack_400x400.png"/>
              <p:cNvPicPr>
                <a:picLocks noChangeAspect="1"/>
              </p:cNvPicPr>
              <p:nvPr/>
            </p:nvPicPr>
            <p:blipFill>
              <a:blip r:embed="rId3"/>
              <a:stretch>
                <a:fillRect/>
              </a:stretch>
            </p:blipFill>
            <p:spPr>
              <a:xfrm>
                <a:off x="2438400" y="1371600"/>
                <a:ext cx="3810053" cy="3810053"/>
              </a:xfrm>
              <a:prstGeom prst="rect">
                <a:avLst/>
              </a:prstGeom>
            </p:spPr>
          </p:pic>
          <p:sp>
            <p:nvSpPr>
              <p:cNvPr id="38" name="TextBox 37"/>
              <p:cNvSpPr txBox="1"/>
              <p:nvPr/>
            </p:nvSpPr>
            <p:spPr>
              <a:xfrm>
                <a:off x="3886201" y="2743200"/>
                <a:ext cx="914402" cy="1104590"/>
              </a:xfrm>
              <a:prstGeom prst="rect">
                <a:avLst/>
              </a:prstGeom>
              <a:noFill/>
            </p:spPr>
            <p:txBody>
              <a:bodyPr wrap="square" rtlCol="0">
                <a:spAutoFit/>
              </a:bodyPr>
              <a:lstStyle/>
              <a:p>
                <a:r>
                  <a:rPr lang="en-US" sz="3200" dirty="0"/>
                  <a:t>X</a:t>
                </a:r>
              </a:p>
            </p:txBody>
          </p:sp>
          <p:sp>
            <p:nvSpPr>
              <p:cNvPr id="39" name="TextBox 38"/>
              <p:cNvSpPr txBox="1"/>
              <p:nvPr/>
            </p:nvSpPr>
            <p:spPr>
              <a:xfrm>
                <a:off x="5257799" y="1371601"/>
                <a:ext cx="990601" cy="1104590"/>
              </a:xfrm>
              <a:prstGeom prst="rect">
                <a:avLst/>
              </a:prstGeom>
              <a:noFill/>
            </p:spPr>
            <p:txBody>
              <a:bodyPr wrap="square" rtlCol="0">
                <a:spAutoFit/>
              </a:bodyPr>
              <a:lstStyle/>
              <a:p>
                <a:r>
                  <a:rPr lang="en-US" sz="3200" dirty="0"/>
                  <a:t>O</a:t>
                </a:r>
              </a:p>
            </p:txBody>
          </p:sp>
          <p:sp>
            <p:nvSpPr>
              <p:cNvPr id="40" name="TextBox 39"/>
              <p:cNvSpPr txBox="1"/>
              <p:nvPr/>
            </p:nvSpPr>
            <p:spPr>
              <a:xfrm>
                <a:off x="3886201" y="1295400"/>
                <a:ext cx="914402" cy="1104590"/>
              </a:xfrm>
              <a:prstGeom prst="rect">
                <a:avLst/>
              </a:prstGeom>
              <a:noFill/>
            </p:spPr>
            <p:txBody>
              <a:bodyPr wrap="square" rtlCol="0">
                <a:spAutoFit/>
              </a:bodyPr>
              <a:lstStyle/>
              <a:p>
                <a:r>
                  <a:rPr lang="en-US" sz="3200" dirty="0"/>
                  <a:t>X</a:t>
                </a:r>
              </a:p>
            </p:txBody>
          </p:sp>
          <p:sp>
            <p:nvSpPr>
              <p:cNvPr id="41" name="TextBox 40"/>
              <p:cNvSpPr txBox="1"/>
              <p:nvPr/>
            </p:nvSpPr>
            <p:spPr>
              <a:xfrm>
                <a:off x="3886201" y="4191000"/>
                <a:ext cx="990601" cy="1104590"/>
              </a:xfrm>
              <a:prstGeom prst="rect">
                <a:avLst/>
              </a:prstGeom>
              <a:noFill/>
            </p:spPr>
            <p:txBody>
              <a:bodyPr wrap="square" rtlCol="0">
                <a:spAutoFit/>
              </a:bodyPr>
              <a:lstStyle/>
              <a:p>
                <a:r>
                  <a:rPr lang="en-US" sz="3200" dirty="0"/>
                  <a:t>O</a:t>
                </a:r>
              </a:p>
            </p:txBody>
          </p:sp>
          <p:sp>
            <p:nvSpPr>
              <p:cNvPr id="42" name="TextBox 41"/>
              <p:cNvSpPr txBox="1"/>
              <p:nvPr/>
            </p:nvSpPr>
            <p:spPr>
              <a:xfrm>
                <a:off x="2362200" y="1447800"/>
                <a:ext cx="914402" cy="1104590"/>
              </a:xfrm>
              <a:prstGeom prst="rect">
                <a:avLst/>
              </a:prstGeom>
              <a:noFill/>
            </p:spPr>
            <p:txBody>
              <a:bodyPr wrap="square" rtlCol="0">
                <a:spAutoFit/>
              </a:bodyPr>
              <a:lstStyle/>
              <a:p>
                <a:r>
                  <a:rPr lang="en-US" sz="3200" dirty="0"/>
                  <a:t>X</a:t>
                </a:r>
              </a:p>
            </p:txBody>
          </p:sp>
          <p:sp>
            <p:nvSpPr>
              <p:cNvPr id="43" name="TextBox 42"/>
              <p:cNvSpPr txBox="1"/>
              <p:nvPr/>
            </p:nvSpPr>
            <p:spPr>
              <a:xfrm>
                <a:off x="5334000" y="4114799"/>
                <a:ext cx="914402" cy="1104590"/>
              </a:xfrm>
              <a:prstGeom prst="rect">
                <a:avLst/>
              </a:prstGeom>
              <a:noFill/>
            </p:spPr>
            <p:txBody>
              <a:bodyPr wrap="square" rtlCol="0">
                <a:spAutoFit/>
              </a:bodyPr>
              <a:lstStyle/>
              <a:p>
                <a:r>
                  <a:rPr lang="en-US" sz="3200" dirty="0"/>
                  <a:t>X</a:t>
                </a:r>
              </a:p>
            </p:txBody>
          </p:sp>
        </p:grpSp>
        <p:sp>
          <p:nvSpPr>
            <p:cNvPr id="34" name="TextBox 33"/>
            <p:cNvSpPr txBox="1"/>
            <p:nvPr/>
          </p:nvSpPr>
          <p:spPr>
            <a:xfrm>
              <a:off x="2438400" y="2133600"/>
              <a:ext cx="448230" cy="584775"/>
            </a:xfrm>
            <a:prstGeom prst="rect">
              <a:avLst/>
            </a:prstGeom>
            <a:noFill/>
          </p:spPr>
          <p:txBody>
            <a:bodyPr wrap="square" rtlCol="0">
              <a:spAutoFit/>
            </a:bodyPr>
            <a:lstStyle/>
            <a:p>
              <a:r>
                <a:rPr lang="en-US" sz="3200" dirty="0"/>
                <a:t>X</a:t>
              </a:r>
            </a:p>
          </p:txBody>
        </p:sp>
        <p:sp>
          <p:nvSpPr>
            <p:cNvPr id="35" name="TextBox 34"/>
            <p:cNvSpPr txBox="1"/>
            <p:nvPr/>
          </p:nvSpPr>
          <p:spPr>
            <a:xfrm>
              <a:off x="3810000" y="2133600"/>
              <a:ext cx="485582" cy="584775"/>
            </a:xfrm>
            <a:prstGeom prst="rect">
              <a:avLst/>
            </a:prstGeom>
            <a:noFill/>
          </p:spPr>
          <p:txBody>
            <a:bodyPr wrap="square" rtlCol="0">
              <a:spAutoFit/>
            </a:bodyPr>
            <a:lstStyle/>
            <a:p>
              <a:r>
                <a:rPr lang="en-US" sz="3200" dirty="0"/>
                <a:t>O</a:t>
              </a:r>
            </a:p>
          </p:txBody>
        </p:sp>
        <p:cxnSp>
          <p:nvCxnSpPr>
            <p:cNvPr id="36" name="Straight Connector 35"/>
            <p:cNvCxnSpPr>
              <a:endCxn id="43" idx="2"/>
            </p:cNvCxnSpPr>
            <p:nvPr/>
          </p:nvCxnSpPr>
          <p:spPr>
            <a:xfrm>
              <a:off x="2438399" y="1447800"/>
              <a:ext cx="1604662" cy="1924979"/>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19" name="Group 43"/>
          <p:cNvGrpSpPr/>
          <p:nvPr/>
        </p:nvGrpSpPr>
        <p:grpSpPr>
          <a:xfrm>
            <a:off x="1828801" y="3352801"/>
            <a:ext cx="1933381" cy="2117719"/>
            <a:chOff x="2362201" y="1295401"/>
            <a:chExt cx="1933381" cy="2117719"/>
          </a:xfrm>
        </p:grpSpPr>
        <p:grpSp>
          <p:nvGrpSpPr>
            <p:cNvPr id="20" name="Group 12"/>
            <p:cNvGrpSpPr/>
            <p:nvPr/>
          </p:nvGrpSpPr>
          <p:grpSpPr>
            <a:xfrm>
              <a:off x="2362201" y="1295401"/>
              <a:ext cx="1905000" cy="2117719"/>
              <a:chOff x="2362200" y="1295400"/>
              <a:chExt cx="3886253" cy="4000190"/>
            </a:xfrm>
          </p:grpSpPr>
          <p:pic>
            <p:nvPicPr>
              <p:cNvPr id="49" name="Picture 48" descr="TicTackBack_400x400.png"/>
              <p:cNvPicPr>
                <a:picLocks noChangeAspect="1"/>
              </p:cNvPicPr>
              <p:nvPr/>
            </p:nvPicPr>
            <p:blipFill>
              <a:blip r:embed="rId3"/>
              <a:stretch>
                <a:fillRect/>
              </a:stretch>
            </p:blipFill>
            <p:spPr>
              <a:xfrm>
                <a:off x="2438400" y="1371600"/>
                <a:ext cx="3810053" cy="3810053"/>
              </a:xfrm>
              <a:prstGeom prst="rect">
                <a:avLst/>
              </a:prstGeom>
            </p:spPr>
          </p:pic>
          <p:sp>
            <p:nvSpPr>
              <p:cNvPr id="50" name="TextBox 49"/>
              <p:cNvSpPr txBox="1"/>
              <p:nvPr/>
            </p:nvSpPr>
            <p:spPr>
              <a:xfrm>
                <a:off x="3886201" y="2743200"/>
                <a:ext cx="914402" cy="1104590"/>
              </a:xfrm>
              <a:prstGeom prst="rect">
                <a:avLst/>
              </a:prstGeom>
              <a:noFill/>
            </p:spPr>
            <p:txBody>
              <a:bodyPr wrap="square" rtlCol="0">
                <a:spAutoFit/>
              </a:bodyPr>
              <a:lstStyle/>
              <a:p>
                <a:r>
                  <a:rPr lang="en-US" sz="3200" dirty="0"/>
                  <a:t>X</a:t>
                </a:r>
              </a:p>
            </p:txBody>
          </p:sp>
          <p:sp>
            <p:nvSpPr>
              <p:cNvPr id="51" name="TextBox 50"/>
              <p:cNvSpPr txBox="1"/>
              <p:nvPr/>
            </p:nvSpPr>
            <p:spPr>
              <a:xfrm>
                <a:off x="5257799" y="1371601"/>
                <a:ext cx="990601" cy="1104590"/>
              </a:xfrm>
              <a:prstGeom prst="rect">
                <a:avLst/>
              </a:prstGeom>
              <a:noFill/>
            </p:spPr>
            <p:txBody>
              <a:bodyPr wrap="square" rtlCol="0">
                <a:spAutoFit/>
              </a:bodyPr>
              <a:lstStyle/>
              <a:p>
                <a:r>
                  <a:rPr lang="en-US" sz="3200" dirty="0"/>
                  <a:t>O</a:t>
                </a:r>
              </a:p>
            </p:txBody>
          </p:sp>
          <p:sp>
            <p:nvSpPr>
              <p:cNvPr id="52" name="TextBox 51"/>
              <p:cNvSpPr txBox="1"/>
              <p:nvPr/>
            </p:nvSpPr>
            <p:spPr>
              <a:xfrm>
                <a:off x="3886201" y="1295400"/>
                <a:ext cx="914402" cy="1104590"/>
              </a:xfrm>
              <a:prstGeom prst="rect">
                <a:avLst/>
              </a:prstGeom>
              <a:noFill/>
            </p:spPr>
            <p:txBody>
              <a:bodyPr wrap="square" rtlCol="0">
                <a:spAutoFit/>
              </a:bodyPr>
              <a:lstStyle/>
              <a:p>
                <a:r>
                  <a:rPr lang="en-US" sz="3200" dirty="0"/>
                  <a:t>X</a:t>
                </a:r>
              </a:p>
            </p:txBody>
          </p:sp>
          <p:sp>
            <p:nvSpPr>
              <p:cNvPr id="53" name="TextBox 52"/>
              <p:cNvSpPr txBox="1"/>
              <p:nvPr/>
            </p:nvSpPr>
            <p:spPr>
              <a:xfrm>
                <a:off x="3886201" y="4191000"/>
                <a:ext cx="990601" cy="1104590"/>
              </a:xfrm>
              <a:prstGeom prst="rect">
                <a:avLst/>
              </a:prstGeom>
              <a:noFill/>
            </p:spPr>
            <p:txBody>
              <a:bodyPr wrap="square" rtlCol="0">
                <a:spAutoFit/>
              </a:bodyPr>
              <a:lstStyle/>
              <a:p>
                <a:r>
                  <a:rPr lang="en-US" sz="3200" dirty="0"/>
                  <a:t>O</a:t>
                </a:r>
              </a:p>
            </p:txBody>
          </p:sp>
          <p:sp>
            <p:nvSpPr>
              <p:cNvPr id="54" name="TextBox 53"/>
              <p:cNvSpPr txBox="1"/>
              <p:nvPr/>
            </p:nvSpPr>
            <p:spPr>
              <a:xfrm>
                <a:off x="2362200" y="1447800"/>
                <a:ext cx="914402" cy="1104590"/>
              </a:xfrm>
              <a:prstGeom prst="rect">
                <a:avLst/>
              </a:prstGeom>
              <a:noFill/>
            </p:spPr>
            <p:txBody>
              <a:bodyPr wrap="square" rtlCol="0">
                <a:spAutoFit/>
              </a:bodyPr>
              <a:lstStyle/>
              <a:p>
                <a:r>
                  <a:rPr lang="en-US" sz="3200" dirty="0"/>
                  <a:t>X</a:t>
                </a:r>
              </a:p>
            </p:txBody>
          </p:sp>
          <p:sp>
            <p:nvSpPr>
              <p:cNvPr id="55" name="TextBox 54"/>
              <p:cNvSpPr txBox="1"/>
              <p:nvPr/>
            </p:nvSpPr>
            <p:spPr>
              <a:xfrm>
                <a:off x="5334000" y="4114799"/>
                <a:ext cx="914402" cy="1104590"/>
              </a:xfrm>
              <a:prstGeom prst="rect">
                <a:avLst/>
              </a:prstGeom>
              <a:noFill/>
            </p:spPr>
            <p:txBody>
              <a:bodyPr wrap="square" rtlCol="0">
                <a:spAutoFit/>
              </a:bodyPr>
              <a:lstStyle/>
              <a:p>
                <a:r>
                  <a:rPr lang="en-US" sz="3200" dirty="0"/>
                  <a:t>X</a:t>
                </a:r>
              </a:p>
            </p:txBody>
          </p:sp>
        </p:grpSp>
        <p:sp>
          <p:nvSpPr>
            <p:cNvPr id="46" name="TextBox 45"/>
            <p:cNvSpPr txBox="1"/>
            <p:nvPr/>
          </p:nvSpPr>
          <p:spPr>
            <a:xfrm>
              <a:off x="2438400" y="2133600"/>
              <a:ext cx="448230" cy="584775"/>
            </a:xfrm>
            <a:prstGeom prst="rect">
              <a:avLst/>
            </a:prstGeom>
            <a:noFill/>
          </p:spPr>
          <p:txBody>
            <a:bodyPr wrap="square" rtlCol="0">
              <a:spAutoFit/>
            </a:bodyPr>
            <a:lstStyle/>
            <a:p>
              <a:r>
                <a:rPr lang="en-US" sz="3200" dirty="0"/>
                <a:t>X</a:t>
              </a:r>
            </a:p>
          </p:txBody>
        </p:sp>
        <p:sp>
          <p:nvSpPr>
            <p:cNvPr id="47" name="TextBox 46"/>
            <p:cNvSpPr txBox="1"/>
            <p:nvPr/>
          </p:nvSpPr>
          <p:spPr>
            <a:xfrm>
              <a:off x="3810000" y="2133600"/>
              <a:ext cx="485582" cy="584775"/>
            </a:xfrm>
            <a:prstGeom prst="rect">
              <a:avLst/>
            </a:prstGeom>
            <a:noFill/>
          </p:spPr>
          <p:txBody>
            <a:bodyPr wrap="square" rtlCol="0">
              <a:spAutoFit/>
            </a:bodyPr>
            <a:lstStyle/>
            <a:p>
              <a:r>
                <a:rPr lang="en-US" sz="3200" dirty="0"/>
                <a:t>O</a:t>
              </a:r>
            </a:p>
          </p:txBody>
        </p:sp>
        <p:cxnSp>
          <p:nvCxnSpPr>
            <p:cNvPr id="48" name="Straight Connector 47"/>
            <p:cNvCxnSpPr>
              <a:endCxn id="55" idx="2"/>
            </p:cNvCxnSpPr>
            <p:nvPr/>
          </p:nvCxnSpPr>
          <p:spPr>
            <a:xfrm>
              <a:off x="2438399" y="1447800"/>
              <a:ext cx="1604662" cy="1924979"/>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21" name="Group 55"/>
          <p:cNvGrpSpPr/>
          <p:nvPr/>
        </p:nvGrpSpPr>
        <p:grpSpPr>
          <a:xfrm>
            <a:off x="2209802" y="533402"/>
            <a:ext cx="1933381" cy="2117719"/>
            <a:chOff x="2362201" y="1295401"/>
            <a:chExt cx="1933381" cy="2117719"/>
          </a:xfrm>
        </p:grpSpPr>
        <p:grpSp>
          <p:nvGrpSpPr>
            <p:cNvPr id="32" name="Group 12"/>
            <p:cNvGrpSpPr/>
            <p:nvPr/>
          </p:nvGrpSpPr>
          <p:grpSpPr>
            <a:xfrm>
              <a:off x="2362201" y="1295401"/>
              <a:ext cx="1905000" cy="2117719"/>
              <a:chOff x="2362200" y="1295400"/>
              <a:chExt cx="3886253" cy="4000190"/>
            </a:xfrm>
          </p:grpSpPr>
          <p:pic>
            <p:nvPicPr>
              <p:cNvPr id="61" name="Picture 60" descr="TicTackBack_400x400.png"/>
              <p:cNvPicPr>
                <a:picLocks noChangeAspect="1"/>
              </p:cNvPicPr>
              <p:nvPr/>
            </p:nvPicPr>
            <p:blipFill>
              <a:blip r:embed="rId3"/>
              <a:stretch>
                <a:fillRect/>
              </a:stretch>
            </p:blipFill>
            <p:spPr>
              <a:xfrm>
                <a:off x="2438400" y="1371600"/>
                <a:ext cx="3810053" cy="3810053"/>
              </a:xfrm>
              <a:prstGeom prst="rect">
                <a:avLst/>
              </a:prstGeom>
            </p:spPr>
          </p:pic>
          <p:sp>
            <p:nvSpPr>
              <p:cNvPr id="62" name="TextBox 61"/>
              <p:cNvSpPr txBox="1"/>
              <p:nvPr/>
            </p:nvSpPr>
            <p:spPr>
              <a:xfrm>
                <a:off x="3886201" y="2743200"/>
                <a:ext cx="914402" cy="1104590"/>
              </a:xfrm>
              <a:prstGeom prst="rect">
                <a:avLst/>
              </a:prstGeom>
              <a:noFill/>
            </p:spPr>
            <p:txBody>
              <a:bodyPr wrap="square" rtlCol="0">
                <a:spAutoFit/>
              </a:bodyPr>
              <a:lstStyle/>
              <a:p>
                <a:r>
                  <a:rPr lang="en-US" sz="3200" dirty="0"/>
                  <a:t>X</a:t>
                </a:r>
              </a:p>
            </p:txBody>
          </p:sp>
          <p:sp>
            <p:nvSpPr>
              <p:cNvPr id="63" name="TextBox 62"/>
              <p:cNvSpPr txBox="1"/>
              <p:nvPr/>
            </p:nvSpPr>
            <p:spPr>
              <a:xfrm>
                <a:off x="5257799" y="1371601"/>
                <a:ext cx="990601" cy="1104590"/>
              </a:xfrm>
              <a:prstGeom prst="rect">
                <a:avLst/>
              </a:prstGeom>
              <a:noFill/>
            </p:spPr>
            <p:txBody>
              <a:bodyPr wrap="square" rtlCol="0">
                <a:spAutoFit/>
              </a:bodyPr>
              <a:lstStyle/>
              <a:p>
                <a:r>
                  <a:rPr lang="en-US" sz="3200" dirty="0"/>
                  <a:t>O</a:t>
                </a:r>
              </a:p>
            </p:txBody>
          </p:sp>
          <p:sp>
            <p:nvSpPr>
              <p:cNvPr id="64" name="TextBox 63"/>
              <p:cNvSpPr txBox="1"/>
              <p:nvPr/>
            </p:nvSpPr>
            <p:spPr>
              <a:xfrm>
                <a:off x="3886201" y="1295400"/>
                <a:ext cx="914402" cy="1104590"/>
              </a:xfrm>
              <a:prstGeom prst="rect">
                <a:avLst/>
              </a:prstGeom>
              <a:noFill/>
            </p:spPr>
            <p:txBody>
              <a:bodyPr wrap="square" rtlCol="0">
                <a:spAutoFit/>
              </a:bodyPr>
              <a:lstStyle/>
              <a:p>
                <a:r>
                  <a:rPr lang="en-US" sz="3200" dirty="0"/>
                  <a:t>X</a:t>
                </a:r>
              </a:p>
            </p:txBody>
          </p:sp>
          <p:sp>
            <p:nvSpPr>
              <p:cNvPr id="65" name="TextBox 64"/>
              <p:cNvSpPr txBox="1"/>
              <p:nvPr/>
            </p:nvSpPr>
            <p:spPr>
              <a:xfrm>
                <a:off x="3886201" y="4191000"/>
                <a:ext cx="990601" cy="1104590"/>
              </a:xfrm>
              <a:prstGeom prst="rect">
                <a:avLst/>
              </a:prstGeom>
              <a:noFill/>
            </p:spPr>
            <p:txBody>
              <a:bodyPr wrap="square" rtlCol="0">
                <a:spAutoFit/>
              </a:bodyPr>
              <a:lstStyle/>
              <a:p>
                <a:r>
                  <a:rPr lang="en-US" sz="3200" dirty="0"/>
                  <a:t>O</a:t>
                </a:r>
              </a:p>
            </p:txBody>
          </p:sp>
          <p:sp>
            <p:nvSpPr>
              <p:cNvPr id="66" name="TextBox 65"/>
              <p:cNvSpPr txBox="1"/>
              <p:nvPr/>
            </p:nvSpPr>
            <p:spPr>
              <a:xfrm>
                <a:off x="2362200" y="1447800"/>
                <a:ext cx="914402" cy="1104590"/>
              </a:xfrm>
              <a:prstGeom prst="rect">
                <a:avLst/>
              </a:prstGeom>
              <a:noFill/>
            </p:spPr>
            <p:txBody>
              <a:bodyPr wrap="square" rtlCol="0">
                <a:spAutoFit/>
              </a:bodyPr>
              <a:lstStyle/>
              <a:p>
                <a:r>
                  <a:rPr lang="en-US" sz="3200" dirty="0"/>
                  <a:t>X</a:t>
                </a:r>
              </a:p>
            </p:txBody>
          </p:sp>
          <p:sp>
            <p:nvSpPr>
              <p:cNvPr id="67" name="TextBox 66"/>
              <p:cNvSpPr txBox="1"/>
              <p:nvPr/>
            </p:nvSpPr>
            <p:spPr>
              <a:xfrm>
                <a:off x="5334000" y="4114799"/>
                <a:ext cx="914402" cy="1104590"/>
              </a:xfrm>
              <a:prstGeom prst="rect">
                <a:avLst/>
              </a:prstGeom>
              <a:noFill/>
            </p:spPr>
            <p:txBody>
              <a:bodyPr wrap="square" rtlCol="0">
                <a:spAutoFit/>
              </a:bodyPr>
              <a:lstStyle/>
              <a:p>
                <a:r>
                  <a:rPr lang="en-US" sz="3200" dirty="0"/>
                  <a:t>X</a:t>
                </a:r>
              </a:p>
            </p:txBody>
          </p:sp>
        </p:grpSp>
        <p:sp>
          <p:nvSpPr>
            <p:cNvPr id="58" name="TextBox 57"/>
            <p:cNvSpPr txBox="1"/>
            <p:nvPr/>
          </p:nvSpPr>
          <p:spPr>
            <a:xfrm>
              <a:off x="2438400" y="2133600"/>
              <a:ext cx="448230" cy="584775"/>
            </a:xfrm>
            <a:prstGeom prst="rect">
              <a:avLst/>
            </a:prstGeom>
            <a:noFill/>
          </p:spPr>
          <p:txBody>
            <a:bodyPr wrap="square" rtlCol="0">
              <a:spAutoFit/>
            </a:bodyPr>
            <a:lstStyle/>
            <a:p>
              <a:r>
                <a:rPr lang="en-US" sz="3200" dirty="0"/>
                <a:t>X</a:t>
              </a:r>
            </a:p>
          </p:txBody>
        </p:sp>
        <p:sp>
          <p:nvSpPr>
            <p:cNvPr id="59" name="TextBox 58"/>
            <p:cNvSpPr txBox="1"/>
            <p:nvPr/>
          </p:nvSpPr>
          <p:spPr>
            <a:xfrm>
              <a:off x="3810000" y="2133600"/>
              <a:ext cx="485582" cy="584775"/>
            </a:xfrm>
            <a:prstGeom prst="rect">
              <a:avLst/>
            </a:prstGeom>
            <a:noFill/>
          </p:spPr>
          <p:txBody>
            <a:bodyPr wrap="square" rtlCol="0">
              <a:spAutoFit/>
            </a:bodyPr>
            <a:lstStyle/>
            <a:p>
              <a:r>
                <a:rPr lang="en-US" sz="3200" dirty="0"/>
                <a:t>O</a:t>
              </a:r>
            </a:p>
          </p:txBody>
        </p:sp>
        <p:cxnSp>
          <p:nvCxnSpPr>
            <p:cNvPr id="60" name="Straight Connector 59"/>
            <p:cNvCxnSpPr>
              <a:endCxn id="67" idx="2"/>
            </p:cNvCxnSpPr>
            <p:nvPr/>
          </p:nvCxnSpPr>
          <p:spPr>
            <a:xfrm>
              <a:off x="2438399" y="1447800"/>
              <a:ext cx="1604662" cy="1924979"/>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33" name="Group 67"/>
          <p:cNvGrpSpPr/>
          <p:nvPr/>
        </p:nvGrpSpPr>
        <p:grpSpPr>
          <a:xfrm>
            <a:off x="4724401" y="3200401"/>
            <a:ext cx="1933381" cy="2117719"/>
            <a:chOff x="2362201" y="1295401"/>
            <a:chExt cx="1933381" cy="2117719"/>
          </a:xfrm>
        </p:grpSpPr>
        <p:grpSp>
          <p:nvGrpSpPr>
            <p:cNvPr id="44" name="Group 12"/>
            <p:cNvGrpSpPr/>
            <p:nvPr/>
          </p:nvGrpSpPr>
          <p:grpSpPr>
            <a:xfrm>
              <a:off x="2362201" y="1295401"/>
              <a:ext cx="1905000" cy="2117719"/>
              <a:chOff x="2362200" y="1295400"/>
              <a:chExt cx="3886253" cy="4000190"/>
            </a:xfrm>
          </p:grpSpPr>
          <p:pic>
            <p:nvPicPr>
              <p:cNvPr id="73" name="Picture 72" descr="TicTackBack_400x400.png"/>
              <p:cNvPicPr>
                <a:picLocks noChangeAspect="1"/>
              </p:cNvPicPr>
              <p:nvPr/>
            </p:nvPicPr>
            <p:blipFill>
              <a:blip r:embed="rId3"/>
              <a:stretch>
                <a:fillRect/>
              </a:stretch>
            </p:blipFill>
            <p:spPr>
              <a:xfrm>
                <a:off x="2438400" y="1371600"/>
                <a:ext cx="3810053" cy="3810053"/>
              </a:xfrm>
              <a:prstGeom prst="rect">
                <a:avLst/>
              </a:prstGeom>
            </p:spPr>
          </p:pic>
          <p:sp>
            <p:nvSpPr>
              <p:cNvPr id="74" name="TextBox 73"/>
              <p:cNvSpPr txBox="1"/>
              <p:nvPr/>
            </p:nvSpPr>
            <p:spPr>
              <a:xfrm>
                <a:off x="3886201" y="2743200"/>
                <a:ext cx="914402" cy="1104590"/>
              </a:xfrm>
              <a:prstGeom prst="rect">
                <a:avLst/>
              </a:prstGeom>
              <a:noFill/>
            </p:spPr>
            <p:txBody>
              <a:bodyPr wrap="square" rtlCol="0">
                <a:spAutoFit/>
              </a:bodyPr>
              <a:lstStyle/>
              <a:p>
                <a:r>
                  <a:rPr lang="en-US" sz="3200" dirty="0"/>
                  <a:t>X</a:t>
                </a:r>
              </a:p>
            </p:txBody>
          </p:sp>
          <p:sp>
            <p:nvSpPr>
              <p:cNvPr id="75" name="TextBox 74"/>
              <p:cNvSpPr txBox="1"/>
              <p:nvPr/>
            </p:nvSpPr>
            <p:spPr>
              <a:xfrm>
                <a:off x="5257799" y="1371601"/>
                <a:ext cx="990601" cy="1104590"/>
              </a:xfrm>
              <a:prstGeom prst="rect">
                <a:avLst/>
              </a:prstGeom>
              <a:noFill/>
            </p:spPr>
            <p:txBody>
              <a:bodyPr wrap="square" rtlCol="0">
                <a:spAutoFit/>
              </a:bodyPr>
              <a:lstStyle/>
              <a:p>
                <a:r>
                  <a:rPr lang="en-US" sz="3200" dirty="0"/>
                  <a:t>O</a:t>
                </a:r>
              </a:p>
            </p:txBody>
          </p:sp>
          <p:sp>
            <p:nvSpPr>
              <p:cNvPr id="76" name="TextBox 75"/>
              <p:cNvSpPr txBox="1"/>
              <p:nvPr/>
            </p:nvSpPr>
            <p:spPr>
              <a:xfrm>
                <a:off x="3886201" y="1295400"/>
                <a:ext cx="914402" cy="1104590"/>
              </a:xfrm>
              <a:prstGeom prst="rect">
                <a:avLst/>
              </a:prstGeom>
              <a:noFill/>
            </p:spPr>
            <p:txBody>
              <a:bodyPr wrap="square" rtlCol="0">
                <a:spAutoFit/>
              </a:bodyPr>
              <a:lstStyle/>
              <a:p>
                <a:r>
                  <a:rPr lang="en-US" sz="3200" dirty="0"/>
                  <a:t>X</a:t>
                </a:r>
              </a:p>
            </p:txBody>
          </p:sp>
          <p:sp>
            <p:nvSpPr>
              <p:cNvPr id="77" name="TextBox 76"/>
              <p:cNvSpPr txBox="1"/>
              <p:nvPr/>
            </p:nvSpPr>
            <p:spPr>
              <a:xfrm>
                <a:off x="3886201" y="4191000"/>
                <a:ext cx="990601" cy="1104590"/>
              </a:xfrm>
              <a:prstGeom prst="rect">
                <a:avLst/>
              </a:prstGeom>
              <a:noFill/>
            </p:spPr>
            <p:txBody>
              <a:bodyPr wrap="square" rtlCol="0">
                <a:spAutoFit/>
              </a:bodyPr>
              <a:lstStyle/>
              <a:p>
                <a:r>
                  <a:rPr lang="en-US" sz="3200" dirty="0"/>
                  <a:t>O</a:t>
                </a:r>
              </a:p>
            </p:txBody>
          </p:sp>
          <p:sp>
            <p:nvSpPr>
              <p:cNvPr id="78" name="TextBox 77"/>
              <p:cNvSpPr txBox="1"/>
              <p:nvPr/>
            </p:nvSpPr>
            <p:spPr>
              <a:xfrm>
                <a:off x="2362200" y="1447800"/>
                <a:ext cx="914402" cy="1104590"/>
              </a:xfrm>
              <a:prstGeom prst="rect">
                <a:avLst/>
              </a:prstGeom>
              <a:noFill/>
            </p:spPr>
            <p:txBody>
              <a:bodyPr wrap="square" rtlCol="0">
                <a:spAutoFit/>
              </a:bodyPr>
              <a:lstStyle/>
              <a:p>
                <a:r>
                  <a:rPr lang="en-US" sz="3200" dirty="0"/>
                  <a:t>X</a:t>
                </a:r>
              </a:p>
            </p:txBody>
          </p:sp>
          <p:sp>
            <p:nvSpPr>
              <p:cNvPr id="79" name="TextBox 78"/>
              <p:cNvSpPr txBox="1"/>
              <p:nvPr/>
            </p:nvSpPr>
            <p:spPr>
              <a:xfrm>
                <a:off x="5334000" y="4114799"/>
                <a:ext cx="914402" cy="1104590"/>
              </a:xfrm>
              <a:prstGeom prst="rect">
                <a:avLst/>
              </a:prstGeom>
              <a:noFill/>
            </p:spPr>
            <p:txBody>
              <a:bodyPr wrap="square" rtlCol="0">
                <a:spAutoFit/>
              </a:bodyPr>
              <a:lstStyle/>
              <a:p>
                <a:r>
                  <a:rPr lang="en-US" sz="3200" dirty="0"/>
                  <a:t>X</a:t>
                </a:r>
              </a:p>
            </p:txBody>
          </p:sp>
        </p:grpSp>
        <p:sp>
          <p:nvSpPr>
            <p:cNvPr id="70" name="TextBox 69"/>
            <p:cNvSpPr txBox="1"/>
            <p:nvPr/>
          </p:nvSpPr>
          <p:spPr>
            <a:xfrm>
              <a:off x="2438400" y="2133600"/>
              <a:ext cx="448230" cy="584775"/>
            </a:xfrm>
            <a:prstGeom prst="rect">
              <a:avLst/>
            </a:prstGeom>
            <a:noFill/>
          </p:spPr>
          <p:txBody>
            <a:bodyPr wrap="square" rtlCol="0">
              <a:spAutoFit/>
            </a:bodyPr>
            <a:lstStyle/>
            <a:p>
              <a:r>
                <a:rPr lang="en-US" sz="3200" dirty="0"/>
                <a:t>X</a:t>
              </a:r>
            </a:p>
          </p:txBody>
        </p:sp>
        <p:sp>
          <p:nvSpPr>
            <p:cNvPr id="71" name="TextBox 70"/>
            <p:cNvSpPr txBox="1"/>
            <p:nvPr/>
          </p:nvSpPr>
          <p:spPr>
            <a:xfrm>
              <a:off x="3810000" y="2133600"/>
              <a:ext cx="485582" cy="584775"/>
            </a:xfrm>
            <a:prstGeom prst="rect">
              <a:avLst/>
            </a:prstGeom>
            <a:noFill/>
          </p:spPr>
          <p:txBody>
            <a:bodyPr wrap="square" rtlCol="0">
              <a:spAutoFit/>
            </a:bodyPr>
            <a:lstStyle/>
            <a:p>
              <a:r>
                <a:rPr lang="en-US" sz="3200" dirty="0"/>
                <a:t>O</a:t>
              </a:r>
            </a:p>
          </p:txBody>
        </p:sp>
        <p:cxnSp>
          <p:nvCxnSpPr>
            <p:cNvPr id="72" name="Straight Connector 71"/>
            <p:cNvCxnSpPr>
              <a:endCxn id="79" idx="2"/>
            </p:cNvCxnSpPr>
            <p:nvPr/>
          </p:nvCxnSpPr>
          <p:spPr>
            <a:xfrm>
              <a:off x="2438399" y="1447800"/>
              <a:ext cx="1604662" cy="1924979"/>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45" name="Group 79"/>
          <p:cNvGrpSpPr/>
          <p:nvPr/>
        </p:nvGrpSpPr>
        <p:grpSpPr>
          <a:xfrm>
            <a:off x="7086601" y="3200401"/>
            <a:ext cx="1933381" cy="2117719"/>
            <a:chOff x="2362201" y="1295401"/>
            <a:chExt cx="1933381" cy="2117719"/>
          </a:xfrm>
        </p:grpSpPr>
        <p:grpSp>
          <p:nvGrpSpPr>
            <p:cNvPr id="56" name="Group 12"/>
            <p:cNvGrpSpPr/>
            <p:nvPr/>
          </p:nvGrpSpPr>
          <p:grpSpPr>
            <a:xfrm>
              <a:off x="2362201" y="1295401"/>
              <a:ext cx="1905000" cy="2117719"/>
              <a:chOff x="2362200" y="1295400"/>
              <a:chExt cx="3886253" cy="4000190"/>
            </a:xfrm>
          </p:grpSpPr>
          <p:pic>
            <p:nvPicPr>
              <p:cNvPr id="85" name="Picture 84" descr="TicTackBack_400x400.png"/>
              <p:cNvPicPr>
                <a:picLocks noChangeAspect="1"/>
              </p:cNvPicPr>
              <p:nvPr/>
            </p:nvPicPr>
            <p:blipFill>
              <a:blip r:embed="rId3"/>
              <a:stretch>
                <a:fillRect/>
              </a:stretch>
            </p:blipFill>
            <p:spPr>
              <a:xfrm>
                <a:off x="2438400" y="1371600"/>
                <a:ext cx="3810053" cy="3810053"/>
              </a:xfrm>
              <a:prstGeom prst="rect">
                <a:avLst/>
              </a:prstGeom>
            </p:spPr>
          </p:pic>
          <p:sp>
            <p:nvSpPr>
              <p:cNvPr id="86" name="TextBox 85"/>
              <p:cNvSpPr txBox="1"/>
              <p:nvPr/>
            </p:nvSpPr>
            <p:spPr>
              <a:xfrm>
                <a:off x="3886201" y="2743200"/>
                <a:ext cx="914402" cy="1104590"/>
              </a:xfrm>
              <a:prstGeom prst="rect">
                <a:avLst/>
              </a:prstGeom>
              <a:noFill/>
            </p:spPr>
            <p:txBody>
              <a:bodyPr wrap="square" rtlCol="0">
                <a:spAutoFit/>
              </a:bodyPr>
              <a:lstStyle/>
              <a:p>
                <a:r>
                  <a:rPr lang="en-US" sz="3200" dirty="0"/>
                  <a:t>X</a:t>
                </a:r>
              </a:p>
            </p:txBody>
          </p:sp>
          <p:sp>
            <p:nvSpPr>
              <p:cNvPr id="87" name="TextBox 86"/>
              <p:cNvSpPr txBox="1"/>
              <p:nvPr/>
            </p:nvSpPr>
            <p:spPr>
              <a:xfrm>
                <a:off x="5257799" y="1371601"/>
                <a:ext cx="990601" cy="1104590"/>
              </a:xfrm>
              <a:prstGeom prst="rect">
                <a:avLst/>
              </a:prstGeom>
              <a:noFill/>
            </p:spPr>
            <p:txBody>
              <a:bodyPr wrap="square" rtlCol="0">
                <a:spAutoFit/>
              </a:bodyPr>
              <a:lstStyle/>
              <a:p>
                <a:r>
                  <a:rPr lang="en-US" sz="3200" dirty="0"/>
                  <a:t>O</a:t>
                </a:r>
              </a:p>
            </p:txBody>
          </p:sp>
          <p:sp>
            <p:nvSpPr>
              <p:cNvPr id="88" name="TextBox 87"/>
              <p:cNvSpPr txBox="1"/>
              <p:nvPr/>
            </p:nvSpPr>
            <p:spPr>
              <a:xfrm>
                <a:off x="3886201" y="1295400"/>
                <a:ext cx="914402" cy="1104590"/>
              </a:xfrm>
              <a:prstGeom prst="rect">
                <a:avLst/>
              </a:prstGeom>
              <a:noFill/>
            </p:spPr>
            <p:txBody>
              <a:bodyPr wrap="square" rtlCol="0">
                <a:spAutoFit/>
              </a:bodyPr>
              <a:lstStyle/>
              <a:p>
                <a:r>
                  <a:rPr lang="en-US" sz="3200" dirty="0"/>
                  <a:t>X</a:t>
                </a:r>
              </a:p>
            </p:txBody>
          </p:sp>
          <p:sp>
            <p:nvSpPr>
              <p:cNvPr id="89" name="TextBox 88"/>
              <p:cNvSpPr txBox="1"/>
              <p:nvPr/>
            </p:nvSpPr>
            <p:spPr>
              <a:xfrm>
                <a:off x="3886201" y="4191000"/>
                <a:ext cx="990601" cy="1104590"/>
              </a:xfrm>
              <a:prstGeom prst="rect">
                <a:avLst/>
              </a:prstGeom>
              <a:noFill/>
            </p:spPr>
            <p:txBody>
              <a:bodyPr wrap="square" rtlCol="0">
                <a:spAutoFit/>
              </a:bodyPr>
              <a:lstStyle/>
              <a:p>
                <a:r>
                  <a:rPr lang="en-US" sz="3200" dirty="0"/>
                  <a:t>O</a:t>
                </a:r>
              </a:p>
            </p:txBody>
          </p:sp>
          <p:sp>
            <p:nvSpPr>
              <p:cNvPr id="90" name="TextBox 89"/>
              <p:cNvSpPr txBox="1"/>
              <p:nvPr/>
            </p:nvSpPr>
            <p:spPr>
              <a:xfrm>
                <a:off x="2362200" y="1447800"/>
                <a:ext cx="914402" cy="1104590"/>
              </a:xfrm>
              <a:prstGeom prst="rect">
                <a:avLst/>
              </a:prstGeom>
              <a:noFill/>
            </p:spPr>
            <p:txBody>
              <a:bodyPr wrap="square" rtlCol="0">
                <a:spAutoFit/>
              </a:bodyPr>
              <a:lstStyle/>
              <a:p>
                <a:r>
                  <a:rPr lang="en-US" sz="3200" dirty="0"/>
                  <a:t>X</a:t>
                </a:r>
              </a:p>
            </p:txBody>
          </p:sp>
          <p:sp>
            <p:nvSpPr>
              <p:cNvPr id="91" name="TextBox 90"/>
              <p:cNvSpPr txBox="1"/>
              <p:nvPr/>
            </p:nvSpPr>
            <p:spPr>
              <a:xfrm>
                <a:off x="5334000" y="4114799"/>
                <a:ext cx="914402" cy="1104590"/>
              </a:xfrm>
              <a:prstGeom prst="rect">
                <a:avLst/>
              </a:prstGeom>
              <a:noFill/>
            </p:spPr>
            <p:txBody>
              <a:bodyPr wrap="square" rtlCol="0">
                <a:spAutoFit/>
              </a:bodyPr>
              <a:lstStyle/>
              <a:p>
                <a:r>
                  <a:rPr lang="en-US" sz="3200" dirty="0"/>
                  <a:t>X</a:t>
                </a:r>
              </a:p>
            </p:txBody>
          </p:sp>
        </p:grpSp>
        <p:sp>
          <p:nvSpPr>
            <p:cNvPr id="82" name="TextBox 81"/>
            <p:cNvSpPr txBox="1"/>
            <p:nvPr/>
          </p:nvSpPr>
          <p:spPr>
            <a:xfrm>
              <a:off x="2438400" y="2133600"/>
              <a:ext cx="448230" cy="584775"/>
            </a:xfrm>
            <a:prstGeom prst="rect">
              <a:avLst/>
            </a:prstGeom>
            <a:noFill/>
          </p:spPr>
          <p:txBody>
            <a:bodyPr wrap="square" rtlCol="0">
              <a:spAutoFit/>
            </a:bodyPr>
            <a:lstStyle/>
            <a:p>
              <a:r>
                <a:rPr lang="en-US" sz="3200" dirty="0"/>
                <a:t>X</a:t>
              </a:r>
            </a:p>
          </p:txBody>
        </p:sp>
        <p:sp>
          <p:nvSpPr>
            <p:cNvPr id="83" name="TextBox 82"/>
            <p:cNvSpPr txBox="1"/>
            <p:nvPr/>
          </p:nvSpPr>
          <p:spPr>
            <a:xfrm>
              <a:off x="3810000" y="2133600"/>
              <a:ext cx="485582" cy="584775"/>
            </a:xfrm>
            <a:prstGeom prst="rect">
              <a:avLst/>
            </a:prstGeom>
            <a:noFill/>
          </p:spPr>
          <p:txBody>
            <a:bodyPr wrap="square" rtlCol="0">
              <a:spAutoFit/>
            </a:bodyPr>
            <a:lstStyle/>
            <a:p>
              <a:r>
                <a:rPr lang="en-US" sz="3200" dirty="0"/>
                <a:t>O</a:t>
              </a:r>
            </a:p>
          </p:txBody>
        </p:sp>
        <p:cxnSp>
          <p:nvCxnSpPr>
            <p:cNvPr id="84" name="Straight Connector 83"/>
            <p:cNvCxnSpPr>
              <a:endCxn id="91" idx="2"/>
            </p:cNvCxnSpPr>
            <p:nvPr/>
          </p:nvCxnSpPr>
          <p:spPr>
            <a:xfrm>
              <a:off x="2438399" y="1447800"/>
              <a:ext cx="1604662" cy="1924979"/>
            </a:xfrm>
            <a:prstGeom prst="line">
              <a:avLst/>
            </a:prstGeom>
            <a:ln w="5715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AutoShape 2" descr="http://www.mouserunner.com/images/TicTackBack_400x400.png"/>
          <p:cNvSpPr>
            <a:spLocks noChangeAspect="1" noChangeArrowheads="1"/>
          </p:cNvSpPr>
          <p:nvPr/>
        </p:nvSpPr>
        <p:spPr bwMode="auto">
          <a:xfrm>
            <a:off x="1679576" y="-1790700"/>
            <a:ext cx="3743325" cy="374332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 name="Title 5"/>
          <p:cNvSpPr>
            <a:spLocks noGrp="1"/>
          </p:cNvSpPr>
          <p:nvPr>
            <p:ph type="title"/>
          </p:nvPr>
        </p:nvSpPr>
        <p:spPr>
          <a:xfrm>
            <a:off x="2133600" y="5410200"/>
            <a:ext cx="8229600" cy="1143000"/>
          </a:xfrm>
        </p:spPr>
        <p:txBody>
          <a:bodyPr>
            <a:normAutofit fontScale="90000"/>
          </a:bodyPr>
          <a:lstStyle/>
          <a:p>
            <a:br>
              <a:rPr lang="en-US" dirty="0"/>
            </a:br>
            <a:br>
              <a:rPr lang="en-US" dirty="0"/>
            </a:br>
            <a:r>
              <a:rPr lang="en-US" dirty="0"/>
              <a:t>---</a:t>
            </a:r>
            <a:br>
              <a:rPr lang="en-US" dirty="0"/>
            </a:br>
            <a:br>
              <a:rPr lang="en-US" dirty="0"/>
            </a:br>
            <a:r>
              <a:rPr lang="en-US" dirty="0"/>
              <a:t>Basically, all games are edutainment</a:t>
            </a:r>
            <a:br>
              <a:rPr lang="en-US" dirty="0"/>
            </a:br>
            <a:br>
              <a:rPr lang="en-US" dirty="0"/>
            </a:br>
            <a:endParaRPr lang="en-US" dirty="0"/>
          </a:p>
        </p:txBody>
      </p:sp>
      <p:grpSp>
        <p:nvGrpSpPr>
          <p:cNvPr id="2" name="Group 18"/>
          <p:cNvGrpSpPr/>
          <p:nvPr/>
        </p:nvGrpSpPr>
        <p:grpSpPr>
          <a:xfrm>
            <a:off x="3886202" y="1295402"/>
            <a:ext cx="1933381" cy="2117719"/>
            <a:chOff x="2362201" y="1295401"/>
            <a:chExt cx="1933381" cy="2117719"/>
          </a:xfrm>
        </p:grpSpPr>
        <p:grpSp>
          <p:nvGrpSpPr>
            <p:cNvPr id="3" name="Group 12"/>
            <p:cNvGrpSpPr/>
            <p:nvPr/>
          </p:nvGrpSpPr>
          <p:grpSpPr>
            <a:xfrm>
              <a:off x="2362201" y="1295401"/>
              <a:ext cx="1905000" cy="2117719"/>
              <a:chOff x="2362200" y="1295400"/>
              <a:chExt cx="3886253" cy="4000190"/>
            </a:xfrm>
          </p:grpSpPr>
          <p:pic>
            <p:nvPicPr>
              <p:cNvPr id="5" name="Picture 4" descr="TicTackBack_400x400.png"/>
              <p:cNvPicPr>
                <a:picLocks noChangeAspect="1"/>
              </p:cNvPicPr>
              <p:nvPr/>
            </p:nvPicPr>
            <p:blipFill>
              <a:blip r:embed="rId3"/>
              <a:stretch>
                <a:fillRect/>
              </a:stretch>
            </p:blipFill>
            <p:spPr>
              <a:xfrm>
                <a:off x="2438400" y="1371600"/>
                <a:ext cx="3810053" cy="3810053"/>
              </a:xfrm>
              <a:prstGeom prst="rect">
                <a:avLst/>
              </a:prstGeom>
            </p:spPr>
          </p:pic>
          <p:sp>
            <p:nvSpPr>
              <p:cNvPr id="7" name="TextBox 6"/>
              <p:cNvSpPr txBox="1"/>
              <p:nvPr/>
            </p:nvSpPr>
            <p:spPr>
              <a:xfrm>
                <a:off x="3886201" y="2743200"/>
                <a:ext cx="914402" cy="1104590"/>
              </a:xfrm>
              <a:prstGeom prst="rect">
                <a:avLst/>
              </a:prstGeom>
              <a:noFill/>
            </p:spPr>
            <p:txBody>
              <a:bodyPr wrap="square" rtlCol="0">
                <a:spAutoFit/>
              </a:bodyPr>
              <a:lstStyle/>
              <a:p>
                <a:r>
                  <a:rPr lang="en-US" sz="3200" dirty="0"/>
                  <a:t>X</a:t>
                </a:r>
              </a:p>
            </p:txBody>
          </p:sp>
          <p:sp>
            <p:nvSpPr>
              <p:cNvPr id="8" name="TextBox 7"/>
              <p:cNvSpPr txBox="1"/>
              <p:nvPr/>
            </p:nvSpPr>
            <p:spPr>
              <a:xfrm>
                <a:off x="5257799" y="1371601"/>
                <a:ext cx="990601" cy="1104590"/>
              </a:xfrm>
              <a:prstGeom prst="rect">
                <a:avLst/>
              </a:prstGeom>
              <a:noFill/>
            </p:spPr>
            <p:txBody>
              <a:bodyPr wrap="square" rtlCol="0">
                <a:spAutoFit/>
              </a:bodyPr>
              <a:lstStyle/>
              <a:p>
                <a:r>
                  <a:rPr lang="en-US" sz="3200" dirty="0"/>
                  <a:t>O</a:t>
                </a:r>
              </a:p>
            </p:txBody>
          </p:sp>
          <p:sp>
            <p:nvSpPr>
              <p:cNvPr id="9" name="TextBox 8"/>
              <p:cNvSpPr txBox="1"/>
              <p:nvPr/>
            </p:nvSpPr>
            <p:spPr>
              <a:xfrm>
                <a:off x="3886201" y="1295400"/>
                <a:ext cx="914402" cy="1104590"/>
              </a:xfrm>
              <a:prstGeom prst="rect">
                <a:avLst/>
              </a:prstGeom>
              <a:noFill/>
            </p:spPr>
            <p:txBody>
              <a:bodyPr wrap="square" rtlCol="0">
                <a:spAutoFit/>
              </a:bodyPr>
              <a:lstStyle/>
              <a:p>
                <a:r>
                  <a:rPr lang="en-US" sz="3200" dirty="0"/>
                  <a:t>X</a:t>
                </a:r>
              </a:p>
            </p:txBody>
          </p:sp>
          <p:sp>
            <p:nvSpPr>
              <p:cNvPr id="10" name="TextBox 9"/>
              <p:cNvSpPr txBox="1"/>
              <p:nvPr/>
            </p:nvSpPr>
            <p:spPr>
              <a:xfrm>
                <a:off x="3886201" y="4191000"/>
                <a:ext cx="990601" cy="1104590"/>
              </a:xfrm>
              <a:prstGeom prst="rect">
                <a:avLst/>
              </a:prstGeom>
              <a:noFill/>
            </p:spPr>
            <p:txBody>
              <a:bodyPr wrap="square" rtlCol="0">
                <a:spAutoFit/>
              </a:bodyPr>
              <a:lstStyle/>
              <a:p>
                <a:r>
                  <a:rPr lang="en-US" sz="3200" dirty="0"/>
                  <a:t>O</a:t>
                </a:r>
              </a:p>
            </p:txBody>
          </p:sp>
          <p:sp>
            <p:nvSpPr>
              <p:cNvPr id="11" name="TextBox 10"/>
              <p:cNvSpPr txBox="1"/>
              <p:nvPr/>
            </p:nvSpPr>
            <p:spPr>
              <a:xfrm>
                <a:off x="2362200" y="1447800"/>
                <a:ext cx="914402" cy="1104590"/>
              </a:xfrm>
              <a:prstGeom prst="rect">
                <a:avLst/>
              </a:prstGeom>
              <a:noFill/>
            </p:spPr>
            <p:txBody>
              <a:bodyPr wrap="square" rtlCol="0">
                <a:spAutoFit/>
              </a:bodyPr>
              <a:lstStyle/>
              <a:p>
                <a:r>
                  <a:rPr lang="en-US" sz="3200" dirty="0"/>
                  <a:t>X</a:t>
                </a:r>
              </a:p>
            </p:txBody>
          </p:sp>
          <p:sp>
            <p:nvSpPr>
              <p:cNvPr id="12" name="TextBox 11"/>
              <p:cNvSpPr txBox="1"/>
              <p:nvPr/>
            </p:nvSpPr>
            <p:spPr>
              <a:xfrm>
                <a:off x="5334000" y="4114799"/>
                <a:ext cx="914402" cy="1104590"/>
              </a:xfrm>
              <a:prstGeom prst="rect">
                <a:avLst/>
              </a:prstGeom>
              <a:noFill/>
            </p:spPr>
            <p:txBody>
              <a:bodyPr wrap="square" rtlCol="0">
                <a:spAutoFit/>
              </a:bodyPr>
              <a:lstStyle/>
              <a:p>
                <a:r>
                  <a:rPr lang="en-US" sz="3200" dirty="0"/>
                  <a:t>X</a:t>
                </a:r>
              </a:p>
            </p:txBody>
          </p:sp>
        </p:grpSp>
        <p:sp>
          <p:nvSpPr>
            <p:cNvPr id="15" name="TextBox 14"/>
            <p:cNvSpPr txBox="1"/>
            <p:nvPr/>
          </p:nvSpPr>
          <p:spPr>
            <a:xfrm>
              <a:off x="2438400" y="2133600"/>
              <a:ext cx="448230" cy="584775"/>
            </a:xfrm>
            <a:prstGeom prst="rect">
              <a:avLst/>
            </a:prstGeom>
            <a:noFill/>
          </p:spPr>
          <p:txBody>
            <a:bodyPr wrap="square" rtlCol="0">
              <a:spAutoFit/>
            </a:bodyPr>
            <a:lstStyle/>
            <a:p>
              <a:r>
                <a:rPr lang="en-US" sz="3200" dirty="0"/>
                <a:t>X</a:t>
              </a:r>
            </a:p>
          </p:txBody>
        </p:sp>
        <p:sp>
          <p:nvSpPr>
            <p:cNvPr id="16" name="TextBox 15"/>
            <p:cNvSpPr txBox="1"/>
            <p:nvPr/>
          </p:nvSpPr>
          <p:spPr>
            <a:xfrm>
              <a:off x="3810000" y="2133600"/>
              <a:ext cx="485582" cy="584775"/>
            </a:xfrm>
            <a:prstGeom prst="rect">
              <a:avLst/>
            </a:prstGeom>
            <a:noFill/>
          </p:spPr>
          <p:txBody>
            <a:bodyPr wrap="square" rtlCol="0">
              <a:spAutoFit/>
            </a:bodyPr>
            <a:lstStyle/>
            <a:p>
              <a:r>
                <a:rPr lang="en-US" sz="3200" dirty="0"/>
                <a:t>O</a:t>
              </a:r>
            </a:p>
          </p:txBody>
        </p:sp>
        <p:cxnSp>
          <p:nvCxnSpPr>
            <p:cNvPr id="18" name="Straight Connector 17"/>
            <p:cNvCxnSpPr>
              <a:endCxn id="12" idx="2"/>
            </p:cNvCxnSpPr>
            <p:nvPr/>
          </p:nvCxnSpPr>
          <p:spPr>
            <a:xfrm>
              <a:off x="2438399" y="1447800"/>
              <a:ext cx="1604662" cy="1924979"/>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4" name="Group 19"/>
          <p:cNvGrpSpPr/>
          <p:nvPr/>
        </p:nvGrpSpPr>
        <p:grpSpPr>
          <a:xfrm>
            <a:off x="7696201" y="838201"/>
            <a:ext cx="1933381" cy="2117719"/>
            <a:chOff x="2362201" y="1295401"/>
            <a:chExt cx="1933381" cy="2117719"/>
          </a:xfrm>
        </p:grpSpPr>
        <p:grpSp>
          <p:nvGrpSpPr>
            <p:cNvPr id="13" name="Group 12"/>
            <p:cNvGrpSpPr/>
            <p:nvPr/>
          </p:nvGrpSpPr>
          <p:grpSpPr>
            <a:xfrm>
              <a:off x="2362201" y="1295401"/>
              <a:ext cx="1905000" cy="2117719"/>
              <a:chOff x="2362200" y="1295400"/>
              <a:chExt cx="3886253" cy="4000190"/>
            </a:xfrm>
          </p:grpSpPr>
          <p:pic>
            <p:nvPicPr>
              <p:cNvPr id="25" name="Picture 24" descr="TicTackBack_400x400.png"/>
              <p:cNvPicPr>
                <a:picLocks noChangeAspect="1"/>
              </p:cNvPicPr>
              <p:nvPr/>
            </p:nvPicPr>
            <p:blipFill>
              <a:blip r:embed="rId3"/>
              <a:stretch>
                <a:fillRect/>
              </a:stretch>
            </p:blipFill>
            <p:spPr>
              <a:xfrm>
                <a:off x="2438400" y="1371600"/>
                <a:ext cx="3810053" cy="3810053"/>
              </a:xfrm>
              <a:prstGeom prst="rect">
                <a:avLst/>
              </a:prstGeom>
            </p:spPr>
          </p:pic>
          <p:sp>
            <p:nvSpPr>
              <p:cNvPr id="26" name="TextBox 25"/>
              <p:cNvSpPr txBox="1"/>
              <p:nvPr/>
            </p:nvSpPr>
            <p:spPr>
              <a:xfrm>
                <a:off x="3886201" y="2743200"/>
                <a:ext cx="914402" cy="1104590"/>
              </a:xfrm>
              <a:prstGeom prst="rect">
                <a:avLst/>
              </a:prstGeom>
              <a:noFill/>
            </p:spPr>
            <p:txBody>
              <a:bodyPr wrap="square" rtlCol="0">
                <a:spAutoFit/>
              </a:bodyPr>
              <a:lstStyle/>
              <a:p>
                <a:r>
                  <a:rPr lang="en-US" sz="3200" dirty="0"/>
                  <a:t>X</a:t>
                </a:r>
              </a:p>
            </p:txBody>
          </p:sp>
          <p:sp>
            <p:nvSpPr>
              <p:cNvPr id="27" name="TextBox 26"/>
              <p:cNvSpPr txBox="1"/>
              <p:nvPr/>
            </p:nvSpPr>
            <p:spPr>
              <a:xfrm>
                <a:off x="5257799" y="1371601"/>
                <a:ext cx="990601" cy="1104590"/>
              </a:xfrm>
              <a:prstGeom prst="rect">
                <a:avLst/>
              </a:prstGeom>
              <a:noFill/>
            </p:spPr>
            <p:txBody>
              <a:bodyPr wrap="square" rtlCol="0">
                <a:spAutoFit/>
              </a:bodyPr>
              <a:lstStyle/>
              <a:p>
                <a:r>
                  <a:rPr lang="en-US" sz="3200" dirty="0"/>
                  <a:t>O</a:t>
                </a:r>
              </a:p>
            </p:txBody>
          </p:sp>
          <p:sp>
            <p:nvSpPr>
              <p:cNvPr id="28" name="TextBox 27"/>
              <p:cNvSpPr txBox="1"/>
              <p:nvPr/>
            </p:nvSpPr>
            <p:spPr>
              <a:xfrm>
                <a:off x="3886201" y="1295400"/>
                <a:ext cx="914402" cy="1104590"/>
              </a:xfrm>
              <a:prstGeom prst="rect">
                <a:avLst/>
              </a:prstGeom>
              <a:noFill/>
            </p:spPr>
            <p:txBody>
              <a:bodyPr wrap="square" rtlCol="0">
                <a:spAutoFit/>
              </a:bodyPr>
              <a:lstStyle/>
              <a:p>
                <a:r>
                  <a:rPr lang="en-US" sz="3200" dirty="0"/>
                  <a:t>X</a:t>
                </a:r>
              </a:p>
            </p:txBody>
          </p:sp>
          <p:sp>
            <p:nvSpPr>
              <p:cNvPr id="29" name="TextBox 28"/>
              <p:cNvSpPr txBox="1"/>
              <p:nvPr/>
            </p:nvSpPr>
            <p:spPr>
              <a:xfrm>
                <a:off x="3886201" y="4191000"/>
                <a:ext cx="990601" cy="1104590"/>
              </a:xfrm>
              <a:prstGeom prst="rect">
                <a:avLst/>
              </a:prstGeom>
              <a:noFill/>
            </p:spPr>
            <p:txBody>
              <a:bodyPr wrap="square" rtlCol="0">
                <a:spAutoFit/>
              </a:bodyPr>
              <a:lstStyle/>
              <a:p>
                <a:r>
                  <a:rPr lang="en-US" sz="3200" dirty="0"/>
                  <a:t>O</a:t>
                </a:r>
              </a:p>
            </p:txBody>
          </p:sp>
          <p:sp>
            <p:nvSpPr>
              <p:cNvPr id="30" name="TextBox 29"/>
              <p:cNvSpPr txBox="1"/>
              <p:nvPr/>
            </p:nvSpPr>
            <p:spPr>
              <a:xfrm>
                <a:off x="2362200" y="1447800"/>
                <a:ext cx="914402" cy="1104590"/>
              </a:xfrm>
              <a:prstGeom prst="rect">
                <a:avLst/>
              </a:prstGeom>
              <a:noFill/>
            </p:spPr>
            <p:txBody>
              <a:bodyPr wrap="square" rtlCol="0">
                <a:spAutoFit/>
              </a:bodyPr>
              <a:lstStyle/>
              <a:p>
                <a:r>
                  <a:rPr lang="en-US" sz="3200" dirty="0"/>
                  <a:t>X</a:t>
                </a:r>
              </a:p>
            </p:txBody>
          </p:sp>
          <p:sp>
            <p:nvSpPr>
              <p:cNvPr id="31" name="TextBox 30"/>
              <p:cNvSpPr txBox="1"/>
              <p:nvPr/>
            </p:nvSpPr>
            <p:spPr>
              <a:xfrm>
                <a:off x="5334000" y="4114799"/>
                <a:ext cx="914402" cy="1104590"/>
              </a:xfrm>
              <a:prstGeom prst="rect">
                <a:avLst/>
              </a:prstGeom>
              <a:noFill/>
            </p:spPr>
            <p:txBody>
              <a:bodyPr wrap="square" rtlCol="0">
                <a:spAutoFit/>
              </a:bodyPr>
              <a:lstStyle/>
              <a:p>
                <a:r>
                  <a:rPr lang="en-US" sz="3200" dirty="0"/>
                  <a:t>X</a:t>
                </a:r>
              </a:p>
            </p:txBody>
          </p:sp>
        </p:grpSp>
        <p:sp>
          <p:nvSpPr>
            <p:cNvPr id="22" name="TextBox 21"/>
            <p:cNvSpPr txBox="1"/>
            <p:nvPr/>
          </p:nvSpPr>
          <p:spPr>
            <a:xfrm>
              <a:off x="2438400" y="2133600"/>
              <a:ext cx="448230" cy="584775"/>
            </a:xfrm>
            <a:prstGeom prst="rect">
              <a:avLst/>
            </a:prstGeom>
            <a:noFill/>
          </p:spPr>
          <p:txBody>
            <a:bodyPr wrap="square" rtlCol="0">
              <a:spAutoFit/>
            </a:bodyPr>
            <a:lstStyle/>
            <a:p>
              <a:r>
                <a:rPr lang="en-US" sz="3200" dirty="0"/>
                <a:t>X</a:t>
              </a:r>
            </a:p>
          </p:txBody>
        </p:sp>
        <p:sp>
          <p:nvSpPr>
            <p:cNvPr id="23" name="TextBox 22"/>
            <p:cNvSpPr txBox="1"/>
            <p:nvPr/>
          </p:nvSpPr>
          <p:spPr>
            <a:xfrm>
              <a:off x="3810000" y="2133600"/>
              <a:ext cx="485582" cy="584775"/>
            </a:xfrm>
            <a:prstGeom prst="rect">
              <a:avLst/>
            </a:prstGeom>
            <a:noFill/>
          </p:spPr>
          <p:txBody>
            <a:bodyPr wrap="square" rtlCol="0">
              <a:spAutoFit/>
            </a:bodyPr>
            <a:lstStyle/>
            <a:p>
              <a:r>
                <a:rPr lang="en-US" sz="3200" dirty="0"/>
                <a:t>O</a:t>
              </a:r>
            </a:p>
          </p:txBody>
        </p:sp>
        <p:cxnSp>
          <p:nvCxnSpPr>
            <p:cNvPr id="24" name="Straight Connector 23"/>
            <p:cNvCxnSpPr>
              <a:endCxn id="31" idx="2"/>
            </p:cNvCxnSpPr>
            <p:nvPr/>
          </p:nvCxnSpPr>
          <p:spPr>
            <a:xfrm>
              <a:off x="2438399" y="1447800"/>
              <a:ext cx="1604662" cy="1924979"/>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14" name="Group 31"/>
          <p:cNvGrpSpPr/>
          <p:nvPr/>
        </p:nvGrpSpPr>
        <p:grpSpPr>
          <a:xfrm>
            <a:off x="5105401" y="685801"/>
            <a:ext cx="1933381" cy="2117719"/>
            <a:chOff x="2362201" y="1295401"/>
            <a:chExt cx="1933381" cy="2117719"/>
          </a:xfrm>
        </p:grpSpPr>
        <p:grpSp>
          <p:nvGrpSpPr>
            <p:cNvPr id="17" name="Group 12"/>
            <p:cNvGrpSpPr/>
            <p:nvPr/>
          </p:nvGrpSpPr>
          <p:grpSpPr>
            <a:xfrm>
              <a:off x="2362201" y="1295401"/>
              <a:ext cx="1905000" cy="2117719"/>
              <a:chOff x="2362200" y="1295400"/>
              <a:chExt cx="3886253" cy="4000190"/>
            </a:xfrm>
          </p:grpSpPr>
          <p:pic>
            <p:nvPicPr>
              <p:cNvPr id="37" name="Picture 36" descr="TicTackBack_400x400.png"/>
              <p:cNvPicPr>
                <a:picLocks noChangeAspect="1"/>
              </p:cNvPicPr>
              <p:nvPr/>
            </p:nvPicPr>
            <p:blipFill>
              <a:blip r:embed="rId3"/>
              <a:stretch>
                <a:fillRect/>
              </a:stretch>
            </p:blipFill>
            <p:spPr>
              <a:xfrm>
                <a:off x="2438400" y="1371600"/>
                <a:ext cx="3810053" cy="3810053"/>
              </a:xfrm>
              <a:prstGeom prst="rect">
                <a:avLst/>
              </a:prstGeom>
            </p:spPr>
          </p:pic>
          <p:sp>
            <p:nvSpPr>
              <p:cNvPr id="38" name="TextBox 37"/>
              <p:cNvSpPr txBox="1"/>
              <p:nvPr/>
            </p:nvSpPr>
            <p:spPr>
              <a:xfrm>
                <a:off x="3886201" y="2743200"/>
                <a:ext cx="914402" cy="1104590"/>
              </a:xfrm>
              <a:prstGeom prst="rect">
                <a:avLst/>
              </a:prstGeom>
              <a:noFill/>
            </p:spPr>
            <p:txBody>
              <a:bodyPr wrap="square" rtlCol="0">
                <a:spAutoFit/>
              </a:bodyPr>
              <a:lstStyle/>
              <a:p>
                <a:r>
                  <a:rPr lang="en-US" sz="3200" dirty="0"/>
                  <a:t>X</a:t>
                </a:r>
              </a:p>
            </p:txBody>
          </p:sp>
          <p:sp>
            <p:nvSpPr>
              <p:cNvPr id="39" name="TextBox 38"/>
              <p:cNvSpPr txBox="1"/>
              <p:nvPr/>
            </p:nvSpPr>
            <p:spPr>
              <a:xfrm>
                <a:off x="5257799" y="1371601"/>
                <a:ext cx="990601" cy="1104590"/>
              </a:xfrm>
              <a:prstGeom prst="rect">
                <a:avLst/>
              </a:prstGeom>
              <a:noFill/>
            </p:spPr>
            <p:txBody>
              <a:bodyPr wrap="square" rtlCol="0">
                <a:spAutoFit/>
              </a:bodyPr>
              <a:lstStyle/>
              <a:p>
                <a:r>
                  <a:rPr lang="en-US" sz="3200" dirty="0"/>
                  <a:t>O</a:t>
                </a:r>
              </a:p>
            </p:txBody>
          </p:sp>
          <p:sp>
            <p:nvSpPr>
              <p:cNvPr id="40" name="TextBox 39"/>
              <p:cNvSpPr txBox="1"/>
              <p:nvPr/>
            </p:nvSpPr>
            <p:spPr>
              <a:xfrm>
                <a:off x="3886201" y="1295400"/>
                <a:ext cx="914402" cy="1104590"/>
              </a:xfrm>
              <a:prstGeom prst="rect">
                <a:avLst/>
              </a:prstGeom>
              <a:noFill/>
            </p:spPr>
            <p:txBody>
              <a:bodyPr wrap="square" rtlCol="0">
                <a:spAutoFit/>
              </a:bodyPr>
              <a:lstStyle/>
              <a:p>
                <a:r>
                  <a:rPr lang="en-US" sz="3200" dirty="0"/>
                  <a:t>X</a:t>
                </a:r>
              </a:p>
            </p:txBody>
          </p:sp>
          <p:sp>
            <p:nvSpPr>
              <p:cNvPr id="41" name="TextBox 40"/>
              <p:cNvSpPr txBox="1"/>
              <p:nvPr/>
            </p:nvSpPr>
            <p:spPr>
              <a:xfrm>
                <a:off x="3886201" y="4191000"/>
                <a:ext cx="990601" cy="1104590"/>
              </a:xfrm>
              <a:prstGeom prst="rect">
                <a:avLst/>
              </a:prstGeom>
              <a:noFill/>
            </p:spPr>
            <p:txBody>
              <a:bodyPr wrap="square" rtlCol="0">
                <a:spAutoFit/>
              </a:bodyPr>
              <a:lstStyle/>
              <a:p>
                <a:r>
                  <a:rPr lang="en-US" sz="3200" dirty="0"/>
                  <a:t>O</a:t>
                </a:r>
              </a:p>
            </p:txBody>
          </p:sp>
          <p:sp>
            <p:nvSpPr>
              <p:cNvPr id="42" name="TextBox 41"/>
              <p:cNvSpPr txBox="1"/>
              <p:nvPr/>
            </p:nvSpPr>
            <p:spPr>
              <a:xfrm>
                <a:off x="2362200" y="1447800"/>
                <a:ext cx="914402" cy="1104590"/>
              </a:xfrm>
              <a:prstGeom prst="rect">
                <a:avLst/>
              </a:prstGeom>
              <a:noFill/>
            </p:spPr>
            <p:txBody>
              <a:bodyPr wrap="square" rtlCol="0">
                <a:spAutoFit/>
              </a:bodyPr>
              <a:lstStyle/>
              <a:p>
                <a:r>
                  <a:rPr lang="en-US" sz="3200" dirty="0"/>
                  <a:t>X</a:t>
                </a:r>
              </a:p>
            </p:txBody>
          </p:sp>
          <p:sp>
            <p:nvSpPr>
              <p:cNvPr id="43" name="TextBox 42"/>
              <p:cNvSpPr txBox="1"/>
              <p:nvPr/>
            </p:nvSpPr>
            <p:spPr>
              <a:xfrm>
                <a:off x="5334000" y="4114799"/>
                <a:ext cx="914402" cy="1104590"/>
              </a:xfrm>
              <a:prstGeom prst="rect">
                <a:avLst/>
              </a:prstGeom>
              <a:noFill/>
            </p:spPr>
            <p:txBody>
              <a:bodyPr wrap="square" rtlCol="0">
                <a:spAutoFit/>
              </a:bodyPr>
              <a:lstStyle/>
              <a:p>
                <a:r>
                  <a:rPr lang="en-US" sz="3200" dirty="0"/>
                  <a:t>X</a:t>
                </a:r>
              </a:p>
            </p:txBody>
          </p:sp>
        </p:grpSp>
        <p:sp>
          <p:nvSpPr>
            <p:cNvPr id="34" name="TextBox 33"/>
            <p:cNvSpPr txBox="1"/>
            <p:nvPr/>
          </p:nvSpPr>
          <p:spPr>
            <a:xfrm>
              <a:off x="2438400" y="2133600"/>
              <a:ext cx="448230" cy="584775"/>
            </a:xfrm>
            <a:prstGeom prst="rect">
              <a:avLst/>
            </a:prstGeom>
            <a:noFill/>
          </p:spPr>
          <p:txBody>
            <a:bodyPr wrap="square" rtlCol="0">
              <a:spAutoFit/>
            </a:bodyPr>
            <a:lstStyle/>
            <a:p>
              <a:r>
                <a:rPr lang="en-US" sz="3200" dirty="0"/>
                <a:t>X</a:t>
              </a:r>
            </a:p>
          </p:txBody>
        </p:sp>
        <p:sp>
          <p:nvSpPr>
            <p:cNvPr id="35" name="TextBox 34"/>
            <p:cNvSpPr txBox="1"/>
            <p:nvPr/>
          </p:nvSpPr>
          <p:spPr>
            <a:xfrm>
              <a:off x="3810000" y="2133600"/>
              <a:ext cx="485582" cy="584775"/>
            </a:xfrm>
            <a:prstGeom prst="rect">
              <a:avLst/>
            </a:prstGeom>
            <a:noFill/>
          </p:spPr>
          <p:txBody>
            <a:bodyPr wrap="square" rtlCol="0">
              <a:spAutoFit/>
            </a:bodyPr>
            <a:lstStyle/>
            <a:p>
              <a:r>
                <a:rPr lang="en-US" sz="3200" dirty="0"/>
                <a:t>O</a:t>
              </a:r>
            </a:p>
          </p:txBody>
        </p:sp>
        <p:cxnSp>
          <p:nvCxnSpPr>
            <p:cNvPr id="36" name="Straight Connector 35"/>
            <p:cNvCxnSpPr>
              <a:endCxn id="43" idx="2"/>
            </p:cNvCxnSpPr>
            <p:nvPr/>
          </p:nvCxnSpPr>
          <p:spPr>
            <a:xfrm>
              <a:off x="2438399" y="1447800"/>
              <a:ext cx="1604662" cy="1924979"/>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19" name="Group 43"/>
          <p:cNvGrpSpPr/>
          <p:nvPr/>
        </p:nvGrpSpPr>
        <p:grpSpPr>
          <a:xfrm>
            <a:off x="1828801" y="3352801"/>
            <a:ext cx="1933381" cy="2117719"/>
            <a:chOff x="2362201" y="1295401"/>
            <a:chExt cx="1933381" cy="2117719"/>
          </a:xfrm>
        </p:grpSpPr>
        <p:grpSp>
          <p:nvGrpSpPr>
            <p:cNvPr id="20" name="Group 12"/>
            <p:cNvGrpSpPr/>
            <p:nvPr/>
          </p:nvGrpSpPr>
          <p:grpSpPr>
            <a:xfrm>
              <a:off x="2362201" y="1295401"/>
              <a:ext cx="1905000" cy="2117719"/>
              <a:chOff x="2362200" y="1295400"/>
              <a:chExt cx="3886253" cy="4000190"/>
            </a:xfrm>
          </p:grpSpPr>
          <p:pic>
            <p:nvPicPr>
              <p:cNvPr id="49" name="Picture 48" descr="TicTackBack_400x400.png"/>
              <p:cNvPicPr>
                <a:picLocks noChangeAspect="1"/>
              </p:cNvPicPr>
              <p:nvPr/>
            </p:nvPicPr>
            <p:blipFill>
              <a:blip r:embed="rId3"/>
              <a:stretch>
                <a:fillRect/>
              </a:stretch>
            </p:blipFill>
            <p:spPr>
              <a:xfrm>
                <a:off x="2438400" y="1371600"/>
                <a:ext cx="3810053" cy="3810053"/>
              </a:xfrm>
              <a:prstGeom prst="rect">
                <a:avLst/>
              </a:prstGeom>
            </p:spPr>
          </p:pic>
          <p:sp>
            <p:nvSpPr>
              <p:cNvPr id="50" name="TextBox 49"/>
              <p:cNvSpPr txBox="1"/>
              <p:nvPr/>
            </p:nvSpPr>
            <p:spPr>
              <a:xfrm>
                <a:off x="3886201" y="2743200"/>
                <a:ext cx="914402" cy="1104590"/>
              </a:xfrm>
              <a:prstGeom prst="rect">
                <a:avLst/>
              </a:prstGeom>
              <a:noFill/>
            </p:spPr>
            <p:txBody>
              <a:bodyPr wrap="square" rtlCol="0">
                <a:spAutoFit/>
              </a:bodyPr>
              <a:lstStyle/>
              <a:p>
                <a:r>
                  <a:rPr lang="en-US" sz="3200" dirty="0"/>
                  <a:t>X</a:t>
                </a:r>
              </a:p>
            </p:txBody>
          </p:sp>
          <p:sp>
            <p:nvSpPr>
              <p:cNvPr id="51" name="TextBox 50"/>
              <p:cNvSpPr txBox="1"/>
              <p:nvPr/>
            </p:nvSpPr>
            <p:spPr>
              <a:xfrm>
                <a:off x="5257799" y="1371601"/>
                <a:ext cx="990601" cy="1104590"/>
              </a:xfrm>
              <a:prstGeom prst="rect">
                <a:avLst/>
              </a:prstGeom>
              <a:noFill/>
            </p:spPr>
            <p:txBody>
              <a:bodyPr wrap="square" rtlCol="0">
                <a:spAutoFit/>
              </a:bodyPr>
              <a:lstStyle/>
              <a:p>
                <a:r>
                  <a:rPr lang="en-US" sz="3200" dirty="0"/>
                  <a:t>O</a:t>
                </a:r>
              </a:p>
            </p:txBody>
          </p:sp>
          <p:sp>
            <p:nvSpPr>
              <p:cNvPr id="52" name="TextBox 51"/>
              <p:cNvSpPr txBox="1"/>
              <p:nvPr/>
            </p:nvSpPr>
            <p:spPr>
              <a:xfrm>
                <a:off x="3886201" y="1295400"/>
                <a:ext cx="914402" cy="1104590"/>
              </a:xfrm>
              <a:prstGeom prst="rect">
                <a:avLst/>
              </a:prstGeom>
              <a:noFill/>
            </p:spPr>
            <p:txBody>
              <a:bodyPr wrap="square" rtlCol="0">
                <a:spAutoFit/>
              </a:bodyPr>
              <a:lstStyle/>
              <a:p>
                <a:r>
                  <a:rPr lang="en-US" sz="3200" dirty="0"/>
                  <a:t>X</a:t>
                </a:r>
              </a:p>
            </p:txBody>
          </p:sp>
          <p:sp>
            <p:nvSpPr>
              <p:cNvPr id="53" name="TextBox 52"/>
              <p:cNvSpPr txBox="1"/>
              <p:nvPr/>
            </p:nvSpPr>
            <p:spPr>
              <a:xfrm>
                <a:off x="3886201" y="4191000"/>
                <a:ext cx="990601" cy="1104590"/>
              </a:xfrm>
              <a:prstGeom prst="rect">
                <a:avLst/>
              </a:prstGeom>
              <a:noFill/>
            </p:spPr>
            <p:txBody>
              <a:bodyPr wrap="square" rtlCol="0">
                <a:spAutoFit/>
              </a:bodyPr>
              <a:lstStyle/>
              <a:p>
                <a:r>
                  <a:rPr lang="en-US" sz="3200" dirty="0"/>
                  <a:t>O</a:t>
                </a:r>
              </a:p>
            </p:txBody>
          </p:sp>
          <p:sp>
            <p:nvSpPr>
              <p:cNvPr id="54" name="TextBox 53"/>
              <p:cNvSpPr txBox="1"/>
              <p:nvPr/>
            </p:nvSpPr>
            <p:spPr>
              <a:xfrm>
                <a:off x="2362200" y="1447800"/>
                <a:ext cx="914402" cy="1104590"/>
              </a:xfrm>
              <a:prstGeom prst="rect">
                <a:avLst/>
              </a:prstGeom>
              <a:noFill/>
            </p:spPr>
            <p:txBody>
              <a:bodyPr wrap="square" rtlCol="0">
                <a:spAutoFit/>
              </a:bodyPr>
              <a:lstStyle/>
              <a:p>
                <a:r>
                  <a:rPr lang="en-US" sz="3200" dirty="0"/>
                  <a:t>X</a:t>
                </a:r>
              </a:p>
            </p:txBody>
          </p:sp>
          <p:sp>
            <p:nvSpPr>
              <p:cNvPr id="55" name="TextBox 54"/>
              <p:cNvSpPr txBox="1"/>
              <p:nvPr/>
            </p:nvSpPr>
            <p:spPr>
              <a:xfrm>
                <a:off x="5334000" y="4114799"/>
                <a:ext cx="914402" cy="1104590"/>
              </a:xfrm>
              <a:prstGeom prst="rect">
                <a:avLst/>
              </a:prstGeom>
              <a:noFill/>
            </p:spPr>
            <p:txBody>
              <a:bodyPr wrap="square" rtlCol="0">
                <a:spAutoFit/>
              </a:bodyPr>
              <a:lstStyle/>
              <a:p>
                <a:r>
                  <a:rPr lang="en-US" sz="3200" dirty="0"/>
                  <a:t>X</a:t>
                </a:r>
              </a:p>
            </p:txBody>
          </p:sp>
        </p:grpSp>
        <p:sp>
          <p:nvSpPr>
            <p:cNvPr id="46" name="TextBox 45"/>
            <p:cNvSpPr txBox="1"/>
            <p:nvPr/>
          </p:nvSpPr>
          <p:spPr>
            <a:xfrm>
              <a:off x="2438400" y="2133600"/>
              <a:ext cx="448230" cy="584775"/>
            </a:xfrm>
            <a:prstGeom prst="rect">
              <a:avLst/>
            </a:prstGeom>
            <a:noFill/>
          </p:spPr>
          <p:txBody>
            <a:bodyPr wrap="square" rtlCol="0">
              <a:spAutoFit/>
            </a:bodyPr>
            <a:lstStyle/>
            <a:p>
              <a:r>
                <a:rPr lang="en-US" sz="3200" dirty="0"/>
                <a:t>X</a:t>
              </a:r>
            </a:p>
          </p:txBody>
        </p:sp>
        <p:sp>
          <p:nvSpPr>
            <p:cNvPr id="47" name="TextBox 46"/>
            <p:cNvSpPr txBox="1"/>
            <p:nvPr/>
          </p:nvSpPr>
          <p:spPr>
            <a:xfrm>
              <a:off x="3810000" y="2133600"/>
              <a:ext cx="485582" cy="584775"/>
            </a:xfrm>
            <a:prstGeom prst="rect">
              <a:avLst/>
            </a:prstGeom>
            <a:noFill/>
          </p:spPr>
          <p:txBody>
            <a:bodyPr wrap="square" rtlCol="0">
              <a:spAutoFit/>
            </a:bodyPr>
            <a:lstStyle/>
            <a:p>
              <a:r>
                <a:rPr lang="en-US" sz="3200" dirty="0"/>
                <a:t>O</a:t>
              </a:r>
            </a:p>
          </p:txBody>
        </p:sp>
        <p:cxnSp>
          <p:nvCxnSpPr>
            <p:cNvPr id="48" name="Straight Connector 47"/>
            <p:cNvCxnSpPr>
              <a:endCxn id="55" idx="2"/>
            </p:cNvCxnSpPr>
            <p:nvPr/>
          </p:nvCxnSpPr>
          <p:spPr>
            <a:xfrm>
              <a:off x="2438399" y="1447800"/>
              <a:ext cx="1604662" cy="1924979"/>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21" name="Group 55"/>
          <p:cNvGrpSpPr/>
          <p:nvPr/>
        </p:nvGrpSpPr>
        <p:grpSpPr>
          <a:xfrm>
            <a:off x="2209802" y="533402"/>
            <a:ext cx="1933381" cy="2117719"/>
            <a:chOff x="2362201" y="1295401"/>
            <a:chExt cx="1933381" cy="2117719"/>
          </a:xfrm>
        </p:grpSpPr>
        <p:grpSp>
          <p:nvGrpSpPr>
            <p:cNvPr id="32" name="Group 12"/>
            <p:cNvGrpSpPr/>
            <p:nvPr/>
          </p:nvGrpSpPr>
          <p:grpSpPr>
            <a:xfrm>
              <a:off x="2362201" y="1295401"/>
              <a:ext cx="1905000" cy="2117719"/>
              <a:chOff x="2362200" y="1295400"/>
              <a:chExt cx="3886253" cy="4000190"/>
            </a:xfrm>
          </p:grpSpPr>
          <p:pic>
            <p:nvPicPr>
              <p:cNvPr id="61" name="Picture 60" descr="TicTackBack_400x400.png"/>
              <p:cNvPicPr>
                <a:picLocks noChangeAspect="1"/>
              </p:cNvPicPr>
              <p:nvPr/>
            </p:nvPicPr>
            <p:blipFill>
              <a:blip r:embed="rId3"/>
              <a:stretch>
                <a:fillRect/>
              </a:stretch>
            </p:blipFill>
            <p:spPr>
              <a:xfrm>
                <a:off x="2438400" y="1371600"/>
                <a:ext cx="3810053" cy="3810053"/>
              </a:xfrm>
              <a:prstGeom prst="rect">
                <a:avLst/>
              </a:prstGeom>
            </p:spPr>
          </p:pic>
          <p:sp>
            <p:nvSpPr>
              <p:cNvPr id="62" name="TextBox 61"/>
              <p:cNvSpPr txBox="1"/>
              <p:nvPr/>
            </p:nvSpPr>
            <p:spPr>
              <a:xfrm>
                <a:off x="3886201" y="2743200"/>
                <a:ext cx="914402" cy="1104590"/>
              </a:xfrm>
              <a:prstGeom prst="rect">
                <a:avLst/>
              </a:prstGeom>
              <a:noFill/>
            </p:spPr>
            <p:txBody>
              <a:bodyPr wrap="square" rtlCol="0">
                <a:spAutoFit/>
              </a:bodyPr>
              <a:lstStyle/>
              <a:p>
                <a:r>
                  <a:rPr lang="en-US" sz="3200" dirty="0"/>
                  <a:t>X</a:t>
                </a:r>
              </a:p>
            </p:txBody>
          </p:sp>
          <p:sp>
            <p:nvSpPr>
              <p:cNvPr id="63" name="TextBox 62"/>
              <p:cNvSpPr txBox="1"/>
              <p:nvPr/>
            </p:nvSpPr>
            <p:spPr>
              <a:xfrm>
                <a:off x="5257799" y="1371601"/>
                <a:ext cx="990601" cy="1104590"/>
              </a:xfrm>
              <a:prstGeom prst="rect">
                <a:avLst/>
              </a:prstGeom>
              <a:noFill/>
            </p:spPr>
            <p:txBody>
              <a:bodyPr wrap="square" rtlCol="0">
                <a:spAutoFit/>
              </a:bodyPr>
              <a:lstStyle/>
              <a:p>
                <a:r>
                  <a:rPr lang="en-US" sz="3200" dirty="0"/>
                  <a:t>O</a:t>
                </a:r>
              </a:p>
            </p:txBody>
          </p:sp>
          <p:sp>
            <p:nvSpPr>
              <p:cNvPr id="64" name="TextBox 63"/>
              <p:cNvSpPr txBox="1"/>
              <p:nvPr/>
            </p:nvSpPr>
            <p:spPr>
              <a:xfrm>
                <a:off x="3886201" y="1295400"/>
                <a:ext cx="914402" cy="1104590"/>
              </a:xfrm>
              <a:prstGeom prst="rect">
                <a:avLst/>
              </a:prstGeom>
              <a:noFill/>
            </p:spPr>
            <p:txBody>
              <a:bodyPr wrap="square" rtlCol="0">
                <a:spAutoFit/>
              </a:bodyPr>
              <a:lstStyle/>
              <a:p>
                <a:r>
                  <a:rPr lang="en-US" sz="3200" dirty="0"/>
                  <a:t>X</a:t>
                </a:r>
              </a:p>
            </p:txBody>
          </p:sp>
          <p:sp>
            <p:nvSpPr>
              <p:cNvPr id="65" name="TextBox 64"/>
              <p:cNvSpPr txBox="1"/>
              <p:nvPr/>
            </p:nvSpPr>
            <p:spPr>
              <a:xfrm>
                <a:off x="3886201" y="4191000"/>
                <a:ext cx="990601" cy="1104590"/>
              </a:xfrm>
              <a:prstGeom prst="rect">
                <a:avLst/>
              </a:prstGeom>
              <a:noFill/>
            </p:spPr>
            <p:txBody>
              <a:bodyPr wrap="square" rtlCol="0">
                <a:spAutoFit/>
              </a:bodyPr>
              <a:lstStyle/>
              <a:p>
                <a:r>
                  <a:rPr lang="en-US" sz="3200" dirty="0"/>
                  <a:t>O</a:t>
                </a:r>
              </a:p>
            </p:txBody>
          </p:sp>
          <p:sp>
            <p:nvSpPr>
              <p:cNvPr id="66" name="TextBox 65"/>
              <p:cNvSpPr txBox="1"/>
              <p:nvPr/>
            </p:nvSpPr>
            <p:spPr>
              <a:xfrm>
                <a:off x="2362200" y="1447800"/>
                <a:ext cx="914402" cy="1104590"/>
              </a:xfrm>
              <a:prstGeom prst="rect">
                <a:avLst/>
              </a:prstGeom>
              <a:noFill/>
            </p:spPr>
            <p:txBody>
              <a:bodyPr wrap="square" rtlCol="0">
                <a:spAutoFit/>
              </a:bodyPr>
              <a:lstStyle/>
              <a:p>
                <a:r>
                  <a:rPr lang="en-US" sz="3200" dirty="0"/>
                  <a:t>X</a:t>
                </a:r>
              </a:p>
            </p:txBody>
          </p:sp>
          <p:sp>
            <p:nvSpPr>
              <p:cNvPr id="67" name="TextBox 66"/>
              <p:cNvSpPr txBox="1"/>
              <p:nvPr/>
            </p:nvSpPr>
            <p:spPr>
              <a:xfrm>
                <a:off x="5334000" y="4114799"/>
                <a:ext cx="914402" cy="1104590"/>
              </a:xfrm>
              <a:prstGeom prst="rect">
                <a:avLst/>
              </a:prstGeom>
              <a:noFill/>
            </p:spPr>
            <p:txBody>
              <a:bodyPr wrap="square" rtlCol="0">
                <a:spAutoFit/>
              </a:bodyPr>
              <a:lstStyle/>
              <a:p>
                <a:r>
                  <a:rPr lang="en-US" sz="3200" dirty="0"/>
                  <a:t>X</a:t>
                </a:r>
              </a:p>
            </p:txBody>
          </p:sp>
        </p:grpSp>
        <p:sp>
          <p:nvSpPr>
            <p:cNvPr id="58" name="TextBox 57"/>
            <p:cNvSpPr txBox="1"/>
            <p:nvPr/>
          </p:nvSpPr>
          <p:spPr>
            <a:xfrm>
              <a:off x="2438400" y="2133600"/>
              <a:ext cx="448230" cy="584775"/>
            </a:xfrm>
            <a:prstGeom prst="rect">
              <a:avLst/>
            </a:prstGeom>
            <a:noFill/>
          </p:spPr>
          <p:txBody>
            <a:bodyPr wrap="square" rtlCol="0">
              <a:spAutoFit/>
            </a:bodyPr>
            <a:lstStyle/>
            <a:p>
              <a:r>
                <a:rPr lang="en-US" sz="3200" dirty="0"/>
                <a:t>X</a:t>
              </a:r>
            </a:p>
          </p:txBody>
        </p:sp>
        <p:sp>
          <p:nvSpPr>
            <p:cNvPr id="59" name="TextBox 58"/>
            <p:cNvSpPr txBox="1"/>
            <p:nvPr/>
          </p:nvSpPr>
          <p:spPr>
            <a:xfrm>
              <a:off x="3810000" y="2133600"/>
              <a:ext cx="485582" cy="584775"/>
            </a:xfrm>
            <a:prstGeom prst="rect">
              <a:avLst/>
            </a:prstGeom>
            <a:noFill/>
          </p:spPr>
          <p:txBody>
            <a:bodyPr wrap="square" rtlCol="0">
              <a:spAutoFit/>
            </a:bodyPr>
            <a:lstStyle/>
            <a:p>
              <a:r>
                <a:rPr lang="en-US" sz="3200" dirty="0"/>
                <a:t>O</a:t>
              </a:r>
            </a:p>
          </p:txBody>
        </p:sp>
        <p:cxnSp>
          <p:nvCxnSpPr>
            <p:cNvPr id="60" name="Straight Connector 59"/>
            <p:cNvCxnSpPr>
              <a:endCxn id="67" idx="2"/>
            </p:cNvCxnSpPr>
            <p:nvPr/>
          </p:nvCxnSpPr>
          <p:spPr>
            <a:xfrm>
              <a:off x="2438399" y="1447800"/>
              <a:ext cx="1604662" cy="1924979"/>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33" name="Group 67"/>
          <p:cNvGrpSpPr/>
          <p:nvPr/>
        </p:nvGrpSpPr>
        <p:grpSpPr>
          <a:xfrm>
            <a:off x="4724401" y="3200401"/>
            <a:ext cx="1933381" cy="2117719"/>
            <a:chOff x="2362201" y="1295401"/>
            <a:chExt cx="1933381" cy="2117719"/>
          </a:xfrm>
        </p:grpSpPr>
        <p:grpSp>
          <p:nvGrpSpPr>
            <p:cNvPr id="44" name="Group 12"/>
            <p:cNvGrpSpPr/>
            <p:nvPr/>
          </p:nvGrpSpPr>
          <p:grpSpPr>
            <a:xfrm>
              <a:off x="2362201" y="1295401"/>
              <a:ext cx="1905000" cy="2117719"/>
              <a:chOff x="2362200" y="1295400"/>
              <a:chExt cx="3886253" cy="4000190"/>
            </a:xfrm>
          </p:grpSpPr>
          <p:pic>
            <p:nvPicPr>
              <p:cNvPr id="73" name="Picture 72" descr="TicTackBack_400x400.png"/>
              <p:cNvPicPr>
                <a:picLocks noChangeAspect="1"/>
              </p:cNvPicPr>
              <p:nvPr/>
            </p:nvPicPr>
            <p:blipFill>
              <a:blip r:embed="rId3"/>
              <a:stretch>
                <a:fillRect/>
              </a:stretch>
            </p:blipFill>
            <p:spPr>
              <a:xfrm>
                <a:off x="2438400" y="1371600"/>
                <a:ext cx="3810053" cy="3810053"/>
              </a:xfrm>
              <a:prstGeom prst="rect">
                <a:avLst/>
              </a:prstGeom>
            </p:spPr>
          </p:pic>
          <p:sp>
            <p:nvSpPr>
              <p:cNvPr id="74" name="TextBox 73"/>
              <p:cNvSpPr txBox="1"/>
              <p:nvPr/>
            </p:nvSpPr>
            <p:spPr>
              <a:xfrm>
                <a:off x="3886201" y="2743200"/>
                <a:ext cx="914402" cy="1104590"/>
              </a:xfrm>
              <a:prstGeom prst="rect">
                <a:avLst/>
              </a:prstGeom>
              <a:noFill/>
            </p:spPr>
            <p:txBody>
              <a:bodyPr wrap="square" rtlCol="0">
                <a:spAutoFit/>
              </a:bodyPr>
              <a:lstStyle/>
              <a:p>
                <a:r>
                  <a:rPr lang="en-US" sz="3200" dirty="0"/>
                  <a:t>X</a:t>
                </a:r>
              </a:p>
            </p:txBody>
          </p:sp>
          <p:sp>
            <p:nvSpPr>
              <p:cNvPr id="75" name="TextBox 74"/>
              <p:cNvSpPr txBox="1"/>
              <p:nvPr/>
            </p:nvSpPr>
            <p:spPr>
              <a:xfrm>
                <a:off x="5257799" y="1371601"/>
                <a:ext cx="990601" cy="1104590"/>
              </a:xfrm>
              <a:prstGeom prst="rect">
                <a:avLst/>
              </a:prstGeom>
              <a:noFill/>
            </p:spPr>
            <p:txBody>
              <a:bodyPr wrap="square" rtlCol="0">
                <a:spAutoFit/>
              </a:bodyPr>
              <a:lstStyle/>
              <a:p>
                <a:r>
                  <a:rPr lang="en-US" sz="3200" dirty="0"/>
                  <a:t>O</a:t>
                </a:r>
              </a:p>
            </p:txBody>
          </p:sp>
          <p:sp>
            <p:nvSpPr>
              <p:cNvPr id="76" name="TextBox 75"/>
              <p:cNvSpPr txBox="1"/>
              <p:nvPr/>
            </p:nvSpPr>
            <p:spPr>
              <a:xfrm>
                <a:off x="3886201" y="1295400"/>
                <a:ext cx="914402" cy="1104590"/>
              </a:xfrm>
              <a:prstGeom prst="rect">
                <a:avLst/>
              </a:prstGeom>
              <a:noFill/>
            </p:spPr>
            <p:txBody>
              <a:bodyPr wrap="square" rtlCol="0">
                <a:spAutoFit/>
              </a:bodyPr>
              <a:lstStyle/>
              <a:p>
                <a:r>
                  <a:rPr lang="en-US" sz="3200" dirty="0"/>
                  <a:t>X</a:t>
                </a:r>
              </a:p>
            </p:txBody>
          </p:sp>
          <p:sp>
            <p:nvSpPr>
              <p:cNvPr id="77" name="TextBox 76"/>
              <p:cNvSpPr txBox="1"/>
              <p:nvPr/>
            </p:nvSpPr>
            <p:spPr>
              <a:xfrm>
                <a:off x="3886201" y="4191000"/>
                <a:ext cx="990601" cy="1104590"/>
              </a:xfrm>
              <a:prstGeom prst="rect">
                <a:avLst/>
              </a:prstGeom>
              <a:noFill/>
            </p:spPr>
            <p:txBody>
              <a:bodyPr wrap="square" rtlCol="0">
                <a:spAutoFit/>
              </a:bodyPr>
              <a:lstStyle/>
              <a:p>
                <a:r>
                  <a:rPr lang="en-US" sz="3200" dirty="0"/>
                  <a:t>O</a:t>
                </a:r>
              </a:p>
            </p:txBody>
          </p:sp>
          <p:sp>
            <p:nvSpPr>
              <p:cNvPr id="78" name="TextBox 77"/>
              <p:cNvSpPr txBox="1"/>
              <p:nvPr/>
            </p:nvSpPr>
            <p:spPr>
              <a:xfrm>
                <a:off x="2362200" y="1447800"/>
                <a:ext cx="914402" cy="1104590"/>
              </a:xfrm>
              <a:prstGeom prst="rect">
                <a:avLst/>
              </a:prstGeom>
              <a:noFill/>
            </p:spPr>
            <p:txBody>
              <a:bodyPr wrap="square" rtlCol="0">
                <a:spAutoFit/>
              </a:bodyPr>
              <a:lstStyle/>
              <a:p>
                <a:r>
                  <a:rPr lang="en-US" sz="3200" dirty="0"/>
                  <a:t>X</a:t>
                </a:r>
              </a:p>
            </p:txBody>
          </p:sp>
          <p:sp>
            <p:nvSpPr>
              <p:cNvPr id="79" name="TextBox 78"/>
              <p:cNvSpPr txBox="1"/>
              <p:nvPr/>
            </p:nvSpPr>
            <p:spPr>
              <a:xfrm>
                <a:off x="5334000" y="4114799"/>
                <a:ext cx="914402" cy="1104590"/>
              </a:xfrm>
              <a:prstGeom prst="rect">
                <a:avLst/>
              </a:prstGeom>
              <a:noFill/>
            </p:spPr>
            <p:txBody>
              <a:bodyPr wrap="square" rtlCol="0">
                <a:spAutoFit/>
              </a:bodyPr>
              <a:lstStyle/>
              <a:p>
                <a:r>
                  <a:rPr lang="en-US" sz="3200" dirty="0"/>
                  <a:t>X</a:t>
                </a:r>
              </a:p>
            </p:txBody>
          </p:sp>
        </p:grpSp>
        <p:sp>
          <p:nvSpPr>
            <p:cNvPr id="70" name="TextBox 69"/>
            <p:cNvSpPr txBox="1"/>
            <p:nvPr/>
          </p:nvSpPr>
          <p:spPr>
            <a:xfrm>
              <a:off x="2438400" y="2133600"/>
              <a:ext cx="448230" cy="584775"/>
            </a:xfrm>
            <a:prstGeom prst="rect">
              <a:avLst/>
            </a:prstGeom>
            <a:noFill/>
          </p:spPr>
          <p:txBody>
            <a:bodyPr wrap="square" rtlCol="0">
              <a:spAutoFit/>
            </a:bodyPr>
            <a:lstStyle/>
            <a:p>
              <a:r>
                <a:rPr lang="en-US" sz="3200" dirty="0"/>
                <a:t>X</a:t>
              </a:r>
            </a:p>
          </p:txBody>
        </p:sp>
        <p:sp>
          <p:nvSpPr>
            <p:cNvPr id="71" name="TextBox 70"/>
            <p:cNvSpPr txBox="1"/>
            <p:nvPr/>
          </p:nvSpPr>
          <p:spPr>
            <a:xfrm>
              <a:off x="3810000" y="2133600"/>
              <a:ext cx="485582" cy="584775"/>
            </a:xfrm>
            <a:prstGeom prst="rect">
              <a:avLst/>
            </a:prstGeom>
            <a:noFill/>
          </p:spPr>
          <p:txBody>
            <a:bodyPr wrap="square" rtlCol="0">
              <a:spAutoFit/>
            </a:bodyPr>
            <a:lstStyle/>
            <a:p>
              <a:r>
                <a:rPr lang="en-US" sz="3200" dirty="0"/>
                <a:t>O</a:t>
              </a:r>
            </a:p>
          </p:txBody>
        </p:sp>
        <p:cxnSp>
          <p:nvCxnSpPr>
            <p:cNvPr id="72" name="Straight Connector 71"/>
            <p:cNvCxnSpPr>
              <a:endCxn id="79" idx="2"/>
            </p:cNvCxnSpPr>
            <p:nvPr/>
          </p:nvCxnSpPr>
          <p:spPr>
            <a:xfrm>
              <a:off x="2438399" y="1447800"/>
              <a:ext cx="1604662" cy="1924979"/>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45" name="Group 79"/>
          <p:cNvGrpSpPr/>
          <p:nvPr/>
        </p:nvGrpSpPr>
        <p:grpSpPr>
          <a:xfrm>
            <a:off x="7086601" y="3200401"/>
            <a:ext cx="1933381" cy="2117719"/>
            <a:chOff x="2362201" y="1295401"/>
            <a:chExt cx="1933381" cy="2117719"/>
          </a:xfrm>
        </p:grpSpPr>
        <p:grpSp>
          <p:nvGrpSpPr>
            <p:cNvPr id="56" name="Group 12"/>
            <p:cNvGrpSpPr/>
            <p:nvPr/>
          </p:nvGrpSpPr>
          <p:grpSpPr>
            <a:xfrm>
              <a:off x="2362201" y="1295401"/>
              <a:ext cx="1905000" cy="2117719"/>
              <a:chOff x="2362200" y="1295400"/>
              <a:chExt cx="3886253" cy="4000190"/>
            </a:xfrm>
          </p:grpSpPr>
          <p:pic>
            <p:nvPicPr>
              <p:cNvPr id="85" name="Picture 84" descr="TicTackBack_400x400.png"/>
              <p:cNvPicPr>
                <a:picLocks noChangeAspect="1"/>
              </p:cNvPicPr>
              <p:nvPr/>
            </p:nvPicPr>
            <p:blipFill>
              <a:blip r:embed="rId3"/>
              <a:stretch>
                <a:fillRect/>
              </a:stretch>
            </p:blipFill>
            <p:spPr>
              <a:xfrm>
                <a:off x="2438400" y="1371600"/>
                <a:ext cx="3810053" cy="3810053"/>
              </a:xfrm>
              <a:prstGeom prst="rect">
                <a:avLst/>
              </a:prstGeom>
            </p:spPr>
          </p:pic>
          <p:sp>
            <p:nvSpPr>
              <p:cNvPr id="86" name="TextBox 85"/>
              <p:cNvSpPr txBox="1"/>
              <p:nvPr/>
            </p:nvSpPr>
            <p:spPr>
              <a:xfrm>
                <a:off x="3886201" y="2743200"/>
                <a:ext cx="914402" cy="1104590"/>
              </a:xfrm>
              <a:prstGeom prst="rect">
                <a:avLst/>
              </a:prstGeom>
              <a:noFill/>
            </p:spPr>
            <p:txBody>
              <a:bodyPr wrap="square" rtlCol="0">
                <a:spAutoFit/>
              </a:bodyPr>
              <a:lstStyle/>
              <a:p>
                <a:r>
                  <a:rPr lang="en-US" sz="3200" dirty="0"/>
                  <a:t>X</a:t>
                </a:r>
              </a:p>
            </p:txBody>
          </p:sp>
          <p:sp>
            <p:nvSpPr>
              <p:cNvPr id="87" name="TextBox 86"/>
              <p:cNvSpPr txBox="1"/>
              <p:nvPr/>
            </p:nvSpPr>
            <p:spPr>
              <a:xfrm>
                <a:off x="5257799" y="1371601"/>
                <a:ext cx="990601" cy="1104590"/>
              </a:xfrm>
              <a:prstGeom prst="rect">
                <a:avLst/>
              </a:prstGeom>
              <a:noFill/>
            </p:spPr>
            <p:txBody>
              <a:bodyPr wrap="square" rtlCol="0">
                <a:spAutoFit/>
              </a:bodyPr>
              <a:lstStyle/>
              <a:p>
                <a:r>
                  <a:rPr lang="en-US" sz="3200" dirty="0"/>
                  <a:t>O</a:t>
                </a:r>
              </a:p>
            </p:txBody>
          </p:sp>
          <p:sp>
            <p:nvSpPr>
              <p:cNvPr id="88" name="TextBox 87"/>
              <p:cNvSpPr txBox="1"/>
              <p:nvPr/>
            </p:nvSpPr>
            <p:spPr>
              <a:xfrm>
                <a:off x="3886201" y="1295400"/>
                <a:ext cx="914402" cy="1104590"/>
              </a:xfrm>
              <a:prstGeom prst="rect">
                <a:avLst/>
              </a:prstGeom>
              <a:noFill/>
            </p:spPr>
            <p:txBody>
              <a:bodyPr wrap="square" rtlCol="0">
                <a:spAutoFit/>
              </a:bodyPr>
              <a:lstStyle/>
              <a:p>
                <a:r>
                  <a:rPr lang="en-US" sz="3200" dirty="0"/>
                  <a:t>X</a:t>
                </a:r>
              </a:p>
            </p:txBody>
          </p:sp>
          <p:sp>
            <p:nvSpPr>
              <p:cNvPr id="89" name="TextBox 88"/>
              <p:cNvSpPr txBox="1"/>
              <p:nvPr/>
            </p:nvSpPr>
            <p:spPr>
              <a:xfrm>
                <a:off x="3886201" y="4191000"/>
                <a:ext cx="990601" cy="1104590"/>
              </a:xfrm>
              <a:prstGeom prst="rect">
                <a:avLst/>
              </a:prstGeom>
              <a:noFill/>
            </p:spPr>
            <p:txBody>
              <a:bodyPr wrap="square" rtlCol="0">
                <a:spAutoFit/>
              </a:bodyPr>
              <a:lstStyle/>
              <a:p>
                <a:r>
                  <a:rPr lang="en-US" sz="3200" dirty="0"/>
                  <a:t>O</a:t>
                </a:r>
              </a:p>
            </p:txBody>
          </p:sp>
          <p:sp>
            <p:nvSpPr>
              <p:cNvPr id="90" name="TextBox 89"/>
              <p:cNvSpPr txBox="1"/>
              <p:nvPr/>
            </p:nvSpPr>
            <p:spPr>
              <a:xfrm>
                <a:off x="2362200" y="1447800"/>
                <a:ext cx="914402" cy="1104590"/>
              </a:xfrm>
              <a:prstGeom prst="rect">
                <a:avLst/>
              </a:prstGeom>
              <a:noFill/>
            </p:spPr>
            <p:txBody>
              <a:bodyPr wrap="square" rtlCol="0">
                <a:spAutoFit/>
              </a:bodyPr>
              <a:lstStyle/>
              <a:p>
                <a:r>
                  <a:rPr lang="en-US" sz="3200" dirty="0"/>
                  <a:t>X</a:t>
                </a:r>
              </a:p>
            </p:txBody>
          </p:sp>
          <p:sp>
            <p:nvSpPr>
              <p:cNvPr id="91" name="TextBox 90"/>
              <p:cNvSpPr txBox="1"/>
              <p:nvPr/>
            </p:nvSpPr>
            <p:spPr>
              <a:xfrm>
                <a:off x="5334000" y="4114799"/>
                <a:ext cx="914402" cy="1104590"/>
              </a:xfrm>
              <a:prstGeom prst="rect">
                <a:avLst/>
              </a:prstGeom>
              <a:noFill/>
            </p:spPr>
            <p:txBody>
              <a:bodyPr wrap="square" rtlCol="0">
                <a:spAutoFit/>
              </a:bodyPr>
              <a:lstStyle/>
              <a:p>
                <a:r>
                  <a:rPr lang="en-US" sz="3200" dirty="0"/>
                  <a:t>X</a:t>
                </a:r>
              </a:p>
            </p:txBody>
          </p:sp>
        </p:grpSp>
        <p:sp>
          <p:nvSpPr>
            <p:cNvPr id="82" name="TextBox 81"/>
            <p:cNvSpPr txBox="1"/>
            <p:nvPr/>
          </p:nvSpPr>
          <p:spPr>
            <a:xfrm>
              <a:off x="2438400" y="2133600"/>
              <a:ext cx="448230" cy="584775"/>
            </a:xfrm>
            <a:prstGeom prst="rect">
              <a:avLst/>
            </a:prstGeom>
            <a:noFill/>
          </p:spPr>
          <p:txBody>
            <a:bodyPr wrap="square" rtlCol="0">
              <a:spAutoFit/>
            </a:bodyPr>
            <a:lstStyle/>
            <a:p>
              <a:r>
                <a:rPr lang="en-US" sz="3200" dirty="0"/>
                <a:t>X</a:t>
              </a:r>
            </a:p>
          </p:txBody>
        </p:sp>
        <p:sp>
          <p:nvSpPr>
            <p:cNvPr id="83" name="TextBox 82"/>
            <p:cNvSpPr txBox="1"/>
            <p:nvPr/>
          </p:nvSpPr>
          <p:spPr>
            <a:xfrm>
              <a:off x="3810000" y="2133600"/>
              <a:ext cx="485582" cy="584775"/>
            </a:xfrm>
            <a:prstGeom prst="rect">
              <a:avLst/>
            </a:prstGeom>
            <a:noFill/>
          </p:spPr>
          <p:txBody>
            <a:bodyPr wrap="square" rtlCol="0">
              <a:spAutoFit/>
            </a:bodyPr>
            <a:lstStyle/>
            <a:p>
              <a:r>
                <a:rPr lang="en-US" sz="3200" dirty="0"/>
                <a:t>O</a:t>
              </a:r>
            </a:p>
          </p:txBody>
        </p:sp>
        <p:cxnSp>
          <p:nvCxnSpPr>
            <p:cNvPr id="84" name="Straight Connector 83"/>
            <p:cNvCxnSpPr>
              <a:endCxn id="91" idx="2"/>
            </p:cNvCxnSpPr>
            <p:nvPr/>
          </p:nvCxnSpPr>
          <p:spPr>
            <a:xfrm>
              <a:off x="2438399" y="1447800"/>
              <a:ext cx="1604662" cy="1924979"/>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92" name="Cloud Callout 91"/>
          <p:cNvSpPr/>
          <p:nvPr/>
        </p:nvSpPr>
        <p:spPr>
          <a:xfrm>
            <a:off x="7315200" y="0"/>
            <a:ext cx="3352800" cy="914400"/>
          </a:xfrm>
          <a:prstGeom prst="cloudCallout">
            <a:avLst>
              <a:gd name="adj1" fmla="val -75378"/>
              <a:gd name="adj2" fmla="val 642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2"/>
                </a:solidFill>
              </a:rPr>
              <a:t>This game sucks!!!!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are games actually fun or is it the media that keeps us engagement?</a:t>
            </a:r>
          </a:p>
          <a:p>
            <a:r>
              <a:rPr lang="en-US" dirty="0"/>
              <a:t>Is it +</a:t>
            </a:r>
            <a:r>
              <a:rPr lang="en-US" dirty="0" err="1"/>
              <a:t>ve</a:t>
            </a:r>
            <a:r>
              <a:rPr lang="en-US" dirty="0"/>
              <a:t> social interactions that make the game fun?</a:t>
            </a:r>
          </a:p>
          <a:p>
            <a:r>
              <a:rPr lang="en-US" dirty="0"/>
              <a:t>Is intense engagement fun for all? Or is it subjective?</a:t>
            </a:r>
          </a:p>
          <a:p>
            <a:r>
              <a:rPr lang="en-US" dirty="0"/>
              <a:t>Or fun dependent on consequences?</a:t>
            </a:r>
          </a:p>
        </p:txBody>
      </p:sp>
      <p:sp>
        <p:nvSpPr>
          <p:cNvPr id="2" name="Title 1"/>
          <p:cNvSpPr>
            <a:spLocks noGrp="1"/>
          </p:cNvSpPr>
          <p:nvPr>
            <p:ph type="title"/>
          </p:nvPr>
        </p:nvSpPr>
        <p:spPr/>
        <p:txBody>
          <a:bodyPr>
            <a:normAutofit/>
          </a:bodyPr>
          <a:lstStyle/>
          <a:p>
            <a:r>
              <a:rPr lang="en-US" dirty="0"/>
              <a:t>Discussion: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2667000"/>
            <a:ext cx="8229600" cy="1069848"/>
          </a:xfrm>
        </p:spPr>
        <p:txBody>
          <a:bodyPr/>
          <a:lstStyle/>
          <a:p>
            <a:r>
              <a:rPr lang="en-US" dirty="0"/>
              <a:t>Board games – a history trip</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0"/>
            <a:ext cx="8229600" cy="1143000"/>
          </a:xfrm>
        </p:spPr>
        <p:txBody>
          <a:bodyPr/>
          <a:lstStyle/>
          <a:p>
            <a:r>
              <a:rPr lang="en-US" dirty="0" err="1"/>
              <a:t>Tafl</a:t>
            </a:r>
            <a:endParaRPr lang="en-US" dirty="0"/>
          </a:p>
        </p:txBody>
      </p:sp>
      <p:sp>
        <p:nvSpPr>
          <p:cNvPr id="3" name="Content Placeholder 2"/>
          <p:cNvSpPr>
            <a:spLocks noGrp="1"/>
          </p:cNvSpPr>
          <p:nvPr>
            <p:ph idx="1"/>
          </p:nvPr>
        </p:nvSpPr>
        <p:spPr>
          <a:xfrm>
            <a:off x="1981200" y="1066802"/>
            <a:ext cx="8229600" cy="2362199"/>
          </a:xfrm>
        </p:spPr>
        <p:txBody>
          <a:bodyPr>
            <a:normAutofit/>
          </a:bodyPr>
          <a:lstStyle/>
          <a:p>
            <a:r>
              <a:rPr lang="en-US" i="1" dirty="0" err="1"/>
              <a:t>Tafl</a:t>
            </a:r>
            <a:r>
              <a:rPr lang="en-US" dirty="0"/>
              <a:t> was a very popular game among the Vikings. One player aims to get his king from the centre of the board to the edges, while the other does everything he can to capture him.</a:t>
            </a:r>
          </a:p>
          <a:p>
            <a:pPr>
              <a:buNone/>
            </a:pPr>
            <a:r>
              <a:rPr lang="en-US" dirty="0"/>
              <a:t>   (Assignment: Read about the game THUD)</a:t>
            </a:r>
          </a:p>
        </p:txBody>
      </p:sp>
      <p:pic>
        <p:nvPicPr>
          <p:cNvPr id="4" name="Picture 3" descr="tafl.jpg"/>
          <p:cNvPicPr>
            <a:picLocks noChangeAspect="1"/>
          </p:cNvPicPr>
          <p:nvPr/>
        </p:nvPicPr>
        <p:blipFill>
          <a:blip r:embed="rId2"/>
          <a:stretch>
            <a:fillRect/>
          </a:stretch>
        </p:blipFill>
        <p:spPr>
          <a:xfrm>
            <a:off x="2057400" y="3429000"/>
            <a:ext cx="3759200" cy="2819400"/>
          </a:xfrm>
          <a:prstGeom prst="rect">
            <a:avLst/>
          </a:prstGeom>
        </p:spPr>
      </p:pic>
      <p:pic>
        <p:nvPicPr>
          <p:cNvPr id="7" name="Picture 6">
            <a:extLst>
              <a:ext uri="{FF2B5EF4-FFF2-40B4-BE49-F238E27FC236}">
                <a16:creationId xmlns:a16="http://schemas.microsoft.com/office/drawing/2014/main" id="{C455FF21-AB7B-48FF-BF65-D380E0F376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6638" y="1552575"/>
            <a:ext cx="2143125" cy="2143125"/>
          </a:xfrm>
          <a:prstGeom prst="rect">
            <a:avLst/>
          </a:prstGeom>
        </p:spPr>
      </p:pic>
      <p:pic>
        <p:nvPicPr>
          <p:cNvPr id="9" name="Picture 8">
            <a:extLst>
              <a:ext uri="{FF2B5EF4-FFF2-40B4-BE49-F238E27FC236}">
                <a16:creationId xmlns:a16="http://schemas.microsoft.com/office/drawing/2014/main" id="{8988582E-09FE-41BC-82D7-FFF778D5A3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3171" y="3735712"/>
            <a:ext cx="2512688" cy="25126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BOARD GAMES – to be played and </a:t>
            </a:r>
            <a:r>
              <a:rPr lang="en-US" dirty="0" err="1"/>
              <a:t>analysed</a:t>
            </a:r>
            <a:r>
              <a:rPr lang="en-US" dirty="0"/>
              <a:t> in class</a:t>
            </a:r>
          </a:p>
        </p:txBody>
      </p:sp>
      <p:sp>
        <p:nvSpPr>
          <p:cNvPr id="3" name="Content Placeholder 2"/>
          <p:cNvSpPr>
            <a:spLocks noGrp="1"/>
          </p:cNvSpPr>
          <p:nvPr>
            <p:ph idx="1"/>
          </p:nvPr>
        </p:nvSpPr>
        <p:spPr/>
        <p:txBody>
          <a:bodyPr>
            <a:normAutofit/>
          </a:bodyPr>
          <a:lstStyle/>
          <a:p>
            <a:r>
              <a:rPr lang="en-US" dirty="0"/>
              <a:t>Chess</a:t>
            </a:r>
          </a:p>
          <a:p>
            <a:r>
              <a:rPr lang="en-US" dirty="0" err="1"/>
              <a:t>Ludo</a:t>
            </a:r>
            <a:endParaRPr lang="en-US" dirty="0"/>
          </a:p>
          <a:p>
            <a:r>
              <a:rPr lang="en-US" dirty="0"/>
              <a:t>Chinese checker</a:t>
            </a:r>
          </a:p>
          <a:p>
            <a:r>
              <a:rPr lang="en-US" dirty="0"/>
              <a:t>Snakes &amp; ladders</a:t>
            </a:r>
          </a:p>
          <a:p>
            <a:r>
              <a:rPr lang="en-US" dirty="0"/>
              <a:t>Checkers</a:t>
            </a:r>
          </a:p>
          <a:p>
            <a:r>
              <a:rPr lang="en-US" dirty="0"/>
              <a:t>Scrabble</a:t>
            </a:r>
          </a:p>
          <a:p>
            <a:r>
              <a:rPr lang="en-US" dirty="0"/>
              <a:t>Mancala</a:t>
            </a:r>
          </a:p>
          <a:p>
            <a:r>
              <a:rPr lang="en-US" dirty="0"/>
              <a:t>Othello</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66"/>
            <a:ext cx="10515600" cy="1325563"/>
          </a:xfrm>
        </p:spPr>
        <p:txBody>
          <a:bodyPr/>
          <a:lstStyle/>
          <a:p>
            <a:r>
              <a:rPr lang="en-US" dirty="0"/>
              <a:t>The Landlord’s Game</a:t>
            </a:r>
          </a:p>
        </p:txBody>
      </p:sp>
      <p:sp>
        <p:nvSpPr>
          <p:cNvPr id="3" name="Content Placeholder 2"/>
          <p:cNvSpPr>
            <a:spLocks noGrp="1"/>
          </p:cNvSpPr>
          <p:nvPr>
            <p:ph idx="1"/>
          </p:nvPr>
        </p:nvSpPr>
        <p:spPr>
          <a:xfrm>
            <a:off x="319314" y="1219200"/>
            <a:ext cx="9586686" cy="2246376"/>
          </a:xfrm>
        </p:spPr>
        <p:txBody>
          <a:bodyPr>
            <a:normAutofit/>
          </a:bodyPr>
          <a:lstStyle/>
          <a:p>
            <a:r>
              <a:rPr lang="en-US" i="1" dirty="0"/>
              <a:t>The Landlord’s Game</a:t>
            </a:r>
            <a:r>
              <a:rPr lang="en-US" dirty="0"/>
              <a:t> was invented in 1903 by Maryland actress Lizzie </a:t>
            </a:r>
            <a:r>
              <a:rPr lang="en-US" dirty="0" err="1"/>
              <a:t>Magie</a:t>
            </a:r>
            <a:r>
              <a:rPr lang="en-US" dirty="0"/>
              <a:t>. The game board consisted of a square track, with a row of properties around the outside that players could buy.</a:t>
            </a:r>
          </a:p>
          <a:p>
            <a:r>
              <a:rPr lang="en-US" dirty="0"/>
              <a:t>Interesting: anti-monopolist and a monopolist- 2 games in one. </a:t>
            </a:r>
          </a:p>
        </p:txBody>
      </p:sp>
      <p:pic>
        <p:nvPicPr>
          <p:cNvPr id="9218" name="Picture 2" descr="The first patent drawing for Lizzie Magie's board game, dated January 5, 1904"/>
          <p:cNvPicPr>
            <a:picLocks noChangeAspect="1" noChangeArrowheads="1"/>
          </p:cNvPicPr>
          <p:nvPr/>
        </p:nvPicPr>
        <p:blipFill>
          <a:blip r:embed="rId2"/>
          <a:srcRect/>
          <a:stretch>
            <a:fillRect/>
          </a:stretch>
        </p:blipFill>
        <p:spPr bwMode="auto">
          <a:xfrm>
            <a:off x="8282881" y="3200401"/>
            <a:ext cx="2232719" cy="3325875"/>
          </a:xfrm>
          <a:prstGeom prst="rect">
            <a:avLst/>
          </a:prstGeom>
          <a:noFill/>
        </p:spPr>
      </p:pic>
      <p:pic>
        <p:nvPicPr>
          <p:cNvPr id="6" name="Picture 5">
            <a:extLst>
              <a:ext uri="{FF2B5EF4-FFF2-40B4-BE49-F238E27FC236}">
                <a16:creationId xmlns:a16="http://schemas.microsoft.com/office/drawing/2014/main" id="{571EA469-A7F6-44F8-883F-C2853D3B0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9291" y="3200402"/>
            <a:ext cx="3325874" cy="3325874"/>
          </a:xfrm>
          <a:prstGeom prst="rect">
            <a:avLst/>
          </a:prstGeom>
        </p:spPr>
      </p:pic>
      <p:pic>
        <p:nvPicPr>
          <p:cNvPr id="8" name="Picture 7">
            <a:extLst>
              <a:ext uri="{FF2B5EF4-FFF2-40B4-BE49-F238E27FC236}">
                <a16:creationId xmlns:a16="http://schemas.microsoft.com/office/drawing/2014/main" id="{B729DE4C-7375-4AE5-80AC-644D0D6A7E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71" y="2961114"/>
            <a:ext cx="3142857" cy="3200000"/>
          </a:xfrm>
          <a:prstGeom prst="rect">
            <a:avLst/>
          </a:prstGeom>
        </p:spPr>
      </p:pic>
      <p:sp>
        <p:nvSpPr>
          <p:cNvPr id="9" name="TextBox 8">
            <a:extLst>
              <a:ext uri="{FF2B5EF4-FFF2-40B4-BE49-F238E27FC236}">
                <a16:creationId xmlns:a16="http://schemas.microsoft.com/office/drawing/2014/main" id="{0280780D-4991-4368-B478-4463C5F3FAB2}"/>
              </a:ext>
            </a:extLst>
          </p:cNvPr>
          <p:cNvSpPr txBox="1"/>
          <p:nvPr/>
        </p:nvSpPr>
        <p:spPr>
          <a:xfrm flipH="1">
            <a:off x="319314" y="6341610"/>
            <a:ext cx="1606733" cy="369332"/>
          </a:xfrm>
          <a:prstGeom prst="rect">
            <a:avLst/>
          </a:prstGeom>
          <a:noFill/>
        </p:spPr>
        <p:txBody>
          <a:bodyPr wrap="square" rtlCol="0">
            <a:spAutoFit/>
          </a:bodyPr>
          <a:lstStyle/>
          <a:p>
            <a:r>
              <a:rPr lang="en-GB" dirty="0" err="1"/>
              <a:t>Zohn</a:t>
            </a:r>
            <a:r>
              <a:rPr lang="en-GB" dirty="0"/>
              <a:t> </a:t>
            </a:r>
            <a:r>
              <a:rPr lang="en-GB" dirty="0" err="1"/>
              <a:t>Ahl</a:t>
            </a:r>
            <a:endParaRPr lang="en-GB"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Vaikuntapaali/</a:t>
            </a:r>
            <a:r>
              <a:rPr lang="en-US" i="1" dirty="0"/>
              <a:t>Moksha </a:t>
            </a:r>
            <a:r>
              <a:rPr lang="en-US" i="1" dirty="0" err="1"/>
              <a:t>Patam</a:t>
            </a:r>
            <a:r>
              <a:rPr lang="en-US" i="1" dirty="0"/>
              <a:t>/</a:t>
            </a:r>
            <a:r>
              <a:rPr lang="en-US" i="1" dirty="0" err="1"/>
              <a:t>Mokshapat</a:t>
            </a:r>
            <a:endParaRPr lang="en-US" dirty="0"/>
          </a:p>
        </p:txBody>
      </p:sp>
      <p:sp>
        <p:nvSpPr>
          <p:cNvPr id="3" name="Content Placeholder 2"/>
          <p:cNvSpPr>
            <a:spLocks noGrp="1"/>
          </p:cNvSpPr>
          <p:nvPr>
            <p:ph idx="1"/>
          </p:nvPr>
        </p:nvSpPr>
        <p:spPr/>
        <p:txBody>
          <a:bodyPr/>
          <a:lstStyle/>
          <a:p>
            <a:r>
              <a:rPr lang="en-US" dirty="0"/>
              <a:t>The sixteenth century Indian game of </a:t>
            </a:r>
            <a:r>
              <a:rPr lang="en-US" i="1" dirty="0"/>
              <a:t>Vaikuntapaali</a:t>
            </a:r>
            <a:r>
              <a:rPr lang="en-US" dirty="0"/>
              <a:t>—also known as </a:t>
            </a:r>
            <a:r>
              <a:rPr lang="en-US" i="1" dirty="0"/>
              <a:t>Leela</a:t>
            </a:r>
            <a:r>
              <a:rPr lang="en-US" dirty="0"/>
              <a:t>—was a tool for teaching morality and spirituality.</a:t>
            </a:r>
          </a:p>
        </p:txBody>
      </p:sp>
      <p:pic>
        <p:nvPicPr>
          <p:cNvPr id="4" name="Picture 3" descr="vaikuntapali.jpg"/>
          <p:cNvPicPr>
            <a:picLocks noChangeAspect="1"/>
          </p:cNvPicPr>
          <p:nvPr/>
        </p:nvPicPr>
        <p:blipFill>
          <a:blip r:embed="rId2"/>
          <a:stretch>
            <a:fillRect/>
          </a:stretch>
        </p:blipFill>
        <p:spPr>
          <a:xfrm>
            <a:off x="4419600" y="2813965"/>
            <a:ext cx="3389086" cy="395958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069"/>
            <a:ext cx="10515600" cy="1325563"/>
          </a:xfrm>
        </p:spPr>
        <p:txBody>
          <a:bodyPr>
            <a:normAutofit fontScale="90000"/>
          </a:bodyPr>
          <a:lstStyle/>
          <a:p>
            <a:br>
              <a:rPr lang="en-US" dirty="0"/>
            </a:br>
            <a:r>
              <a:rPr lang="en-US" dirty="0"/>
              <a:t>Nine Men’s Morris</a:t>
            </a:r>
            <a:br>
              <a:rPr lang="en-US" dirty="0"/>
            </a:br>
            <a:endParaRPr lang="en-US" dirty="0"/>
          </a:p>
        </p:txBody>
      </p:sp>
      <p:sp>
        <p:nvSpPr>
          <p:cNvPr id="3" name="Content Placeholder 2"/>
          <p:cNvSpPr>
            <a:spLocks noGrp="1"/>
          </p:cNvSpPr>
          <p:nvPr>
            <p:ph idx="1"/>
          </p:nvPr>
        </p:nvSpPr>
        <p:spPr>
          <a:xfrm>
            <a:off x="362857" y="1143000"/>
            <a:ext cx="9847943" cy="2362200"/>
          </a:xfrm>
        </p:spPr>
        <p:txBody>
          <a:bodyPr>
            <a:normAutofit/>
          </a:bodyPr>
          <a:lstStyle/>
          <a:p>
            <a:r>
              <a:rPr lang="en-US" dirty="0"/>
              <a:t>A precursor to Tick-Tack-Toe, </a:t>
            </a:r>
            <a:r>
              <a:rPr lang="en-US" i="1" dirty="0"/>
              <a:t>Nine Men’s Morris</a:t>
            </a:r>
            <a:r>
              <a:rPr lang="en-US" dirty="0"/>
              <a:t> is a game in which counters are placed on a grid with the aim of creating lines of three. Once all the pieces are down, they can be moved one space per move.</a:t>
            </a:r>
          </a:p>
        </p:txBody>
      </p:sp>
      <p:pic>
        <p:nvPicPr>
          <p:cNvPr id="4" name="Picture 3" descr="v0_master.jpg"/>
          <p:cNvPicPr>
            <a:picLocks noChangeAspect="1"/>
          </p:cNvPicPr>
          <p:nvPr/>
        </p:nvPicPr>
        <p:blipFill>
          <a:blip r:embed="rId2"/>
          <a:stretch>
            <a:fillRect/>
          </a:stretch>
        </p:blipFill>
        <p:spPr>
          <a:xfrm>
            <a:off x="5791201" y="3962400"/>
            <a:ext cx="3163455" cy="2609850"/>
          </a:xfrm>
          <a:prstGeom prst="rect">
            <a:avLst/>
          </a:prstGeom>
        </p:spPr>
      </p:pic>
      <p:pic>
        <p:nvPicPr>
          <p:cNvPr id="7170" name="Picture 2" descr="Nine Men's Morris board with coordinates.svg"/>
          <p:cNvPicPr>
            <a:picLocks noChangeAspect="1" noChangeArrowheads="1"/>
          </p:cNvPicPr>
          <p:nvPr/>
        </p:nvPicPr>
        <p:blipFill>
          <a:blip r:embed="rId3"/>
          <a:srcRect/>
          <a:stretch>
            <a:fillRect/>
          </a:stretch>
        </p:blipFill>
        <p:spPr bwMode="auto">
          <a:xfrm>
            <a:off x="1981200" y="4381500"/>
            <a:ext cx="2362200" cy="2362200"/>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FBA49-9DBA-4BC5-B527-8D1657923AAA}"/>
              </a:ext>
            </a:extLst>
          </p:cNvPr>
          <p:cNvSpPr>
            <a:spLocks noGrp="1"/>
          </p:cNvSpPr>
          <p:nvPr>
            <p:ph type="title"/>
          </p:nvPr>
        </p:nvSpPr>
        <p:spPr/>
        <p:txBody>
          <a:bodyPr/>
          <a:lstStyle/>
          <a:p>
            <a:r>
              <a:rPr lang="en-GB" dirty="0"/>
              <a:t>Assignment discussion</a:t>
            </a:r>
          </a:p>
        </p:txBody>
      </p:sp>
      <p:sp>
        <p:nvSpPr>
          <p:cNvPr id="3" name="Content Placeholder 2">
            <a:extLst>
              <a:ext uri="{FF2B5EF4-FFF2-40B4-BE49-F238E27FC236}">
                <a16:creationId xmlns:a16="http://schemas.microsoft.com/office/drawing/2014/main" id="{547D3DAA-3AC4-4766-BB67-C6DD9DEC788C}"/>
              </a:ext>
            </a:extLst>
          </p:cNvPr>
          <p:cNvSpPr>
            <a:spLocks noGrp="1"/>
          </p:cNvSpPr>
          <p:nvPr>
            <p:ph idx="1"/>
          </p:nvPr>
        </p:nvSpPr>
        <p:spPr/>
        <p:txBody>
          <a:bodyPr/>
          <a:lstStyle/>
          <a:p>
            <a:r>
              <a:rPr lang="en-GB" dirty="0"/>
              <a:t>THUD – Can we quickly discuss this game and align it to current political/media/social wars !</a:t>
            </a:r>
          </a:p>
          <a:p>
            <a:r>
              <a:rPr lang="en-GB" dirty="0"/>
              <a:t>Royal game of UR</a:t>
            </a:r>
          </a:p>
        </p:txBody>
      </p:sp>
    </p:spTree>
    <p:extLst>
      <p:ext uri="{BB962C8B-B14F-4D97-AF65-F5344CB8AC3E}">
        <p14:creationId xmlns:p14="http://schemas.microsoft.com/office/powerpoint/2010/main" val="525907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8229600" cy="1143000"/>
          </a:xfrm>
        </p:spPr>
        <p:txBody>
          <a:bodyPr/>
          <a:lstStyle/>
          <a:p>
            <a:r>
              <a:rPr lang="en-US" dirty="0"/>
              <a:t>The Mansion of Happiness</a:t>
            </a:r>
          </a:p>
        </p:txBody>
      </p:sp>
      <p:sp>
        <p:nvSpPr>
          <p:cNvPr id="3" name="Content Placeholder 2"/>
          <p:cNvSpPr>
            <a:spLocks noGrp="1"/>
          </p:cNvSpPr>
          <p:nvPr>
            <p:ph idx="1"/>
          </p:nvPr>
        </p:nvSpPr>
        <p:spPr>
          <a:xfrm>
            <a:off x="130629" y="838200"/>
            <a:ext cx="10003971" cy="2209800"/>
          </a:xfrm>
        </p:spPr>
        <p:txBody>
          <a:bodyPr>
            <a:normAutofit/>
          </a:bodyPr>
          <a:lstStyle/>
          <a:p>
            <a:r>
              <a:rPr lang="en-US" dirty="0"/>
              <a:t>The board consisted of a basic roll-and-move track—saturated with more Puritanism than should rightfully fit on a piece of cardboard. Sabbath-breakers are sent to the whipping post (whips sold separately), and the vice of Idleness will land you in Poverty.</a:t>
            </a:r>
          </a:p>
        </p:txBody>
      </p:sp>
      <p:pic>
        <p:nvPicPr>
          <p:cNvPr id="4" name="Picture 3" descr="The_Mansion_of_Happiness.jpg"/>
          <p:cNvPicPr>
            <a:picLocks noChangeAspect="1"/>
          </p:cNvPicPr>
          <p:nvPr/>
        </p:nvPicPr>
        <p:blipFill>
          <a:blip r:embed="rId3"/>
          <a:stretch>
            <a:fillRect/>
          </a:stretch>
        </p:blipFill>
        <p:spPr>
          <a:xfrm>
            <a:off x="7663543" y="3429000"/>
            <a:ext cx="4180114" cy="3316224"/>
          </a:xfrm>
          <a:prstGeom prst="rect">
            <a:avLst/>
          </a:prstGeom>
        </p:spPr>
      </p:pic>
      <p:sp>
        <p:nvSpPr>
          <p:cNvPr id="5" name="Rectangle 4"/>
          <p:cNvSpPr/>
          <p:nvPr/>
        </p:nvSpPr>
        <p:spPr>
          <a:xfrm>
            <a:off x="0" y="3585029"/>
            <a:ext cx="6350000" cy="3139321"/>
          </a:xfrm>
          <a:prstGeom prst="rect">
            <a:avLst/>
          </a:prstGeom>
        </p:spPr>
        <p:txBody>
          <a:bodyPr wrap="square">
            <a:spAutoFit/>
          </a:bodyPr>
          <a:lstStyle/>
          <a:p>
            <a:r>
              <a:rPr lang="en-US" dirty="0"/>
              <a:t>"WHOEVER possesses PIETY, HONESTY, TEMPERANCE, GRATITUDE, PRUDENCE, TRUTH, CHASTITY, SINCERITY...is entitled to Advance six numbers toward the Mansion of Happiness. WHOEVER gets into a PASSION must be taken to the water and have a ducking to cool him... WHOEVER posses[</a:t>
            </a:r>
            <a:r>
              <a:rPr lang="en-US" dirty="0" err="1"/>
              <a:t>ses</a:t>
            </a:r>
            <a:r>
              <a:rPr lang="en-US" dirty="0"/>
              <a:t>] AUDACITY, CRUELTY, IMMODESTY, or INGRATITUDE, must return to his former situation till his turn comes to spin again, and not even think of HAPPINESS, much less partake of it.”</a:t>
            </a:r>
          </a:p>
          <a:p>
            <a:r>
              <a:rPr lang="en-US" dirty="0"/>
              <a:t>Source: Jensen, Jennifer. "Teaching Success Through Play: American Board And Table Games, 1840–1900". </a:t>
            </a:r>
            <a:r>
              <a:rPr lang="en-US" i="1" dirty="0"/>
              <a:t>Magazine Antiques,</a:t>
            </a:r>
            <a:r>
              <a:rPr lang="en-US" dirty="0"/>
              <a:t> December, 2001.</a:t>
            </a:r>
          </a:p>
        </p:txBody>
      </p:sp>
      <p:pic>
        <p:nvPicPr>
          <p:cNvPr id="7" name="Picture 6">
            <a:extLst>
              <a:ext uri="{FF2B5EF4-FFF2-40B4-BE49-F238E27FC236}">
                <a16:creationId xmlns:a16="http://schemas.microsoft.com/office/drawing/2014/main" id="{55ED4553-FC34-49FE-A8E5-92C800605D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0362" y="1157514"/>
            <a:ext cx="952381" cy="168888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6785" y="101487"/>
            <a:ext cx="1629229" cy="1325563"/>
          </a:xfrm>
        </p:spPr>
        <p:txBody>
          <a:bodyPr/>
          <a:lstStyle/>
          <a:p>
            <a:r>
              <a:rPr lang="en-US" dirty="0" err="1"/>
              <a:t>Senet</a:t>
            </a:r>
            <a:endParaRPr lang="en-US" dirty="0"/>
          </a:p>
        </p:txBody>
      </p:sp>
      <p:sp>
        <p:nvSpPr>
          <p:cNvPr id="3" name="Content Placeholder 2"/>
          <p:cNvSpPr>
            <a:spLocks noGrp="1"/>
          </p:cNvSpPr>
          <p:nvPr>
            <p:ph idx="1"/>
          </p:nvPr>
        </p:nvSpPr>
        <p:spPr>
          <a:xfrm>
            <a:off x="6553199" y="2819400"/>
            <a:ext cx="5392057" cy="3505200"/>
          </a:xfrm>
        </p:spPr>
        <p:txBody>
          <a:bodyPr>
            <a:normAutofit fontScale="92500"/>
          </a:bodyPr>
          <a:lstStyle/>
          <a:p>
            <a:r>
              <a:rPr lang="en-US" sz="2400" i="1" dirty="0" err="1"/>
              <a:t>Senet</a:t>
            </a:r>
            <a:r>
              <a:rPr lang="en-US" sz="2400" dirty="0"/>
              <a:t> is the oldest board game known to exist. Sets have been found in burial chambers from as far back as 3,500 B.C.—including four in Tutankhamen’s tomb. Game boards were three squares wide and ten squares long, and sets typically had five to seven pieces for each player. Though the original rules have been lost, there is general consensus that the aim is to race one’s pieces across the board, using thrown sticks as an equivalent for dice. </a:t>
            </a:r>
          </a:p>
        </p:txBody>
      </p:sp>
      <p:pic>
        <p:nvPicPr>
          <p:cNvPr id="4" name="Picture 3" descr="Nefertari-playing-Senet1.jpg"/>
          <p:cNvPicPr>
            <a:picLocks noChangeAspect="1"/>
          </p:cNvPicPr>
          <p:nvPr/>
        </p:nvPicPr>
        <p:blipFill>
          <a:blip r:embed="rId2"/>
          <a:stretch>
            <a:fillRect/>
          </a:stretch>
        </p:blipFill>
        <p:spPr>
          <a:xfrm>
            <a:off x="8306082" y="533400"/>
            <a:ext cx="2361919" cy="2133600"/>
          </a:xfrm>
          <a:prstGeom prst="rect">
            <a:avLst/>
          </a:prstGeom>
        </p:spPr>
      </p:pic>
      <p:pic>
        <p:nvPicPr>
          <p:cNvPr id="6" name="Picture 5">
            <a:extLst>
              <a:ext uri="{FF2B5EF4-FFF2-40B4-BE49-F238E27FC236}">
                <a16:creationId xmlns:a16="http://schemas.microsoft.com/office/drawing/2014/main" id="{40558E21-6B05-470D-9EB1-7F3FC0DD0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420" y="421315"/>
            <a:ext cx="2095500" cy="1676400"/>
          </a:xfrm>
          <a:prstGeom prst="rect">
            <a:avLst/>
          </a:prstGeom>
        </p:spPr>
      </p:pic>
      <p:sp>
        <p:nvSpPr>
          <p:cNvPr id="7" name="TextBox 6">
            <a:extLst>
              <a:ext uri="{FF2B5EF4-FFF2-40B4-BE49-F238E27FC236}">
                <a16:creationId xmlns:a16="http://schemas.microsoft.com/office/drawing/2014/main" id="{E9CF7AEE-229C-4037-947E-636EFBEC341B}"/>
              </a:ext>
            </a:extLst>
          </p:cNvPr>
          <p:cNvSpPr txBox="1"/>
          <p:nvPr/>
        </p:nvSpPr>
        <p:spPr>
          <a:xfrm>
            <a:off x="848060" y="2097715"/>
            <a:ext cx="878767" cy="369332"/>
          </a:xfrm>
          <a:prstGeom prst="rect">
            <a:avLst/>
          </a:prstGeom>
          <a:noFill/>
        </p:spPr>
        <p:txBody>
          <a:bodyPr wrap="none" rtlCol="0">
            <a:spAutoFit/>
          </a:bodyPr>
          <a:lstStyle/>
          <a:p>
            <a:r>
              <a:rPr lang="en-GB" dirty="0" err="1"/>
              <a:t>Mehen</a:t>
            </a:r>
            <a:endParaRPr lang="en-GB" dirty="0"/>
          </a:p>
        </p:txBody>
      </p:sp>
      <p:sp>
        <p:nvSpPr>
          <p:cNvPr id="8" name="Rectangle 7">
            <a:extLst>
              <a:ext uri="{FF2B5EF4-FFF2-40B4-BE49-F238E27FC236}">
                <a16:creationId xmlns:a16="http://schemas.microsoft.com/office/drawing/2014/main" id="{789F66EB-E337-40F9-B337-6896E8F408DB}"/>
              </a:ext>
            </a:extLst>
          </p:cNvPr>
          <p:cNvSpPr/>
          <p:nvPr/>
        </p:nvSpPr>
        <p:spPr>
          <a:xfrm>
            <a:off x="1928602" y="2097715"/>
            <a:ext cx="1066318" cy="369332"/>
          </a:xfrm>
          <a:prstGeom prst="rect">
            <a:avLst/>
          </a:prstGeom>
        </p:spPr>
        <p:txBody>
          <a:bodyPr wrap="none">
            <a:spAutoFit/>
          </a:bodyPr>
          <a:lstStyle/>
          <a:p>
            <a:r>
              <a:rPr lang="en-GB" dirty="0"/>
              <a:t>3000 BCE</a:t>
            </a:r>
          </a:p>
        </p:txBody>
      </p:sp>
      <p:sp>
        <p:nvSpPr>
          <p:cNvPr id="9" name="Rectangle 8">
            <a:extLst>
              <a:ext uri="{FF2B5EF4-FFF2-40B4-BE49-F238E27FC236}">
                <a16:creationId xmlns:a16="http://schemas.microsoft.com/office/drawing/2014/main" id="{1F803BB6-AEFF-4040-9180-85ACD2A64142}"/>
              </a:ext>
            </a:extLst>
          </p:cNvPr>
          <p:cNvSpPr/>
          <p:nvPr/>
        </p:nvSpPr>
        <p:spPr>
          <a:xfrm>
            <a:off x="371601" y="2467047"/>
            <a:ext cx="5783943" cy="4401205"/>
          </a:xfrm>
          <a:prstGeom prst="rect">
            <a:avLst/>
          </a:prstGeom>
        </p:spPr>
        <p:txBody>
          <a:bodyPr wrap="square">
            <a:spAutoFit/>
          </a:bodyPr>
          <a:lstStyle/>
          <a:p>
            <a:r>
              <a:rPr lang="en-GB" sz="2000" dirty="0"/>
              <a:t>In Egypt, the gameboard depicts a coiled snake whose body is divided into rectangular spaces</a:t>
            </a:r>
          </a:p>
          <a:p>
            <a:r>
              <a:rPr lang="en-GB" sz="2000" dirty="0"/>
              <a:t>In Cyprus and the Levant, the games take the form of a spiral of depressions, sometimes with the central or outer depressions differentiated by their larger size. These also display a variable number of depressions. The variability suggests that the number of segments was of little importance to the game. Objects associated with the board may or may not be playing pieces. </a:t>
            </a:r>
          </a:p>
          <a:p>
            <a:r>
              <a:rPr lang="en-GB" sz="2000" dirty="0"/>
              <a:t>From archaeological evidence, the game seemed to have been played with lion- or lioness-shaped pieces, in sets of three or as many as six, and a few small spheres</a:t>
            </a:r>
          </a:p>
        </p:txBody>
      </p:sp>
      <p:sp>
        <p:nvSpPr>
          <p:cNvPr id="10" name="TextBox 9">
            <a:extLst>
              <a:ext uri="{FF2B5EF4-FFF2-40B4-BE49-F238E27FC236}">
                <a16:creationId xmlns:a16="http://schemas.microsoft.com/office/drawing/2014/main" id="{90BDC411-D0AE-4ABA-AF29-89D089A435AA}"/>
              </a:ext>
            </a:extLst>
          </p:cNvPr>
          <p:cNvSpPr txBox="1"/>
          <p:nvPr/>
        </p:nvSpPr>
        <p:spPr>
          <a:xfrm>
            <a:off x="7391400" y="6553200"/>
            <a:ext cx="2462084" cy="369332"/>
          </a:xfrm>
          <a:prstGeom prst="rect">
            <a:avLst/>
          </a:prstGeom>
          <a:noFill/>
        </p:spPr>
        <p:txBody>
          <a:bodyPr wrap="none" rtlCol="0">
            <a:spAutoFit/>
          </a:bodyPr>
          <a:lstStyle/>
          <a:p>
            <a:r>
              <a:rPr lang="en-GB" dirty="0"/>
              <a:t>(History of Games, Wiki)</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6C812C-5D81-4093-A6B7-4B09BD614B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171" y="1609195"/>
            <a:ext cx="4599441" cy="3433386"/>
          </a:xfrm>
          <a:prstGeom prst="rect">
            <a:avLst/>
          </a:prstGeom>
        </p:spPr>
      </p:pic>
      <p:sp>
        <p:nvSpPr>
          <p:cNvPr id="4" name="Rectangle 3">
            <a:extLst>
              <a:ext uri="{FF2B5EF4-FFF2-40B4-BE49-F238E27FC236}">
                <a16:creationId xmlns:a16="http://schemas.microsoft.com/office/drawing/2014/main" id="{ABA334CB-FF91-4691-B2DC-BA098D0A695C}"/>
              </a:ext>
            </a:extLst>
          </p:cNvPr>
          <p:cNvSpPr/>
          <p:nvPr/>
        </p:nvSpPr>
        <p:spPr>
          <a:xfrm>
            <a:off x="1190171" y="501133"/>
            <a:ext cx="3221966" cy="954107"/>
          </a:xfrm>
          <a:prstGeom prst="rect">
            <a:avLst/>
          </a:prstGeom>
        </p:spPr>
        <p:txBody>
          <a:bodyPr wrap="square">
            <a:spAutoFit/>
          </a:bodyPr>
          <a:lstStyle/>
          <a:p>
            <a:r>
              <a:rPr lang="en-GB" sz="2800" b="1" dirty="0"/>
              <a:t>Surakarta - Indonesian</a:t>
            </a:r>
          </a:p>
        </p:txBody>
      </p:sp>
      <p:pic>
        <p:nvPicPr>
          <p:cNvPr id="7" name="Picture 6">
            <a:extLst>
              <a:ext uri="{FF2B5EF4-FFF2-40B4-BE49-F238E27FC236}">
                <a16:creationId xmlns:a16="http://schemas.microsoft.com/office/drawing/2014/main" id="{1D5678EA-BC57-4408-995F-926F42B73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0679" y="1364779"/>
            <a:ext cx="4064926" cy="4128441"/>
          </a:xfrm>
          <a:prstGeom prst="rect">
            <a:avLst/>
          </a:prstGeom>
        </p:spPr>
      </p:pic>
    </p:spTree>
    <p:extLst>
      <p:ext uri="{BB962C8B-B14F-4D97-AF65-F5344CB8AC3E}">
        <p14:creationId xmlns:p14="http://schemas.microsoft.com/office/powerpoint/2010/main" val="1446909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3A944-FA45-4CC4-B0D6-5B00DD21A080}"/>
              </a:ext>
            </a:extLst>
          </p:cNvPr>
          <p:cNvSpPr>
            <a:spLocks noGrp="1"/>
          </p:cNvSpPr>
          <p:nvPr>
            <p:ph type="title"/>
          </p:nvPr>
        </p:nvSpPr>
        <p:spPr>
          <a:xfrm>
            <a:off x="0" y="114805"/>
            <a:ext cx="4774358" cy="487362"/>
          </a:xfrm>
        </p:spPr>
        <p:txBody>
          <a:bodyPr>
            <a:normAutofit/>
          </a:bodyPr>
          <a:lstStyle/>
          <a:p>
            <a:r>
              <a:rPr lang="en-GB" sz="2800" b="1" dirty="0"/>
              <a:t>Patolli</a:t>
            </a:r>
          </a:p>
        </p:txBody>
      </p:sp>
      <p:pic>
        <p:nvPicPr>
          <p:cNvPr id="5" name="Content Placeholder 4">
            <a:extLst>
              <a:ext uri="{FF2B5EF4-FFF2-40B4-BE49-F238E27FC236}">
                <a16:creationId xmlns:a16="http://schemas.microsoft.com/office/drawing/2014/main" id="{95C8C0FE-8CC7-4063-8F1E-8D3551FA03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0572" y="1471701"/>
            <a:ext cx="4005939" cy="3914598"/>
          </a:xfrm>
        </p:spPr>
      </p:pic>
      <p:sp>
        <p:nvSpPr>
          <p:cNvPr id="6" name="Rectangle 5">
            <a:extLst>
              <a:ext uri="{FF2B5EF4-FFF2-40B4-BE49-F238E27FC236}">
                <a16:creationId xmlns:a16="http://schemas.microsoft.com/office/drawing/2014/main" id="{825D0351-4E3D-4FA1-A3D7-363000478FB1}"/>
              </a:ext>
            </a:extLst>
          </p:cNvPr>
          <p:cNvSpPr/>
          <p:nvPr/>
        </p:nvSpPr>
        <p:spPr>
          <a:xfrm>
            <a:off x="421952" y="5642820"/>
            <a:ext cx="3836371" cy="369332"/>
          </a:xfrm>
          <a:prstGeom prst="rect">
            <a:avLst/>
          </a:prstGeom>
        </p:spPr>
        <p:txBody>
          <a:bodyPr wrap="none">
            <a:spAutoFit/>
          </a:bodyPr>
          <a:lstStyle/>
          <a:p>
            <a:r>
              <a:rPr lang="en-GB" dirty="0">
                <a:hlinkClick r:id="rId3" tooltip="Pre-Columbian"/>
              </a:rPr>
              <a:t>pre-Columbian</a:t>
            </a:r>
            <a:r>
              <a:rPr lang="en-GB" dirty="0"/>
              <a:t> </a:t>
            </a:r>
            <a:r>
              <a:rPr lang="en-GB" dirty="0">
                <a:hlinkClick r:id="rId4" tooltip="Mesoamerica"/>
              </a:rPr>
              <a:t>Mesoamerican</a:t>
            </a:r>
            <a:r>
              <a:rPr lang="en-GB" dirty="0"/>
              <a:t> cultures</a:t>
            </a:r>
          </a:p>
        </p:txBody>
      </p:sp>
      <p:sp>
        <p:nvSpPr>
          <p:cNvPr id="7" name="Rectangle 6">
            <a:extLst>
              <a:ext uri="{FF2B5EF4-FFF2-40B4-BE49-F238E27FC236}">
                <a16:creationId xmlns:a16="http://schemas.microsoft.com/office/drawing/2014/main" id="{905DD18E-126A-4BAA-9037-CFBB5DAD920F}"/>
              </a:ext>
            </a:extLst>
          </p:cNvPr>
          <p:cNvSpPr/>
          <p:nvPr/>
        </p:nvSpPr>
        <p:spPr>
          <a:xfrm>
            <a:off x="4891315" y="358486"/>
            <a:ext cx="6720113" cy="2677656"/>
          </a:xfrm>
          <a:prstGeom prst="rect">
            <a:avLst/>
          </a:prstGeom>
        </p:spPr>
        <p:txBody>
          <a:bodyPr wrap="square">
            <a:spAutoFit/>
          </a:bodyPr>
          <a:lstStyle/>
          <a:p>
            <a:r>
              <a:rPr lang="en-GB" sz="2400" dirty="0"/>
              <a:t>Anthropologist </a:t>
            </a:r>
            <a:r>
              <a:rPr lang="en-GB" sz="2400" dirty="0">
                <a:hlinkClick r:id="rId5" tooltip="E. Adamson Hoebel"/>
              </a:rPr>
              <a:t>E. Adamson </a:t>
            </a:r>
            <a:r>
              <a:rPr lang="en-GB" sz="2400" dirty="0" err="1">
                <a:hlinkClick r:id="rId5" tooltip="E. Adamson Hoebel"/>
              </a:rPr>
              <a:t>Hoebel</a:t>
            </a:r>
            <a:r>
              <a:rPr lang="en-GB" sz="2400" dirty="0"/>
              <a:t> (1966) says the Aztec patolli derives from the East Indian game of </a:t>
            </a:r>
            <a:r>
              <a:rPr lang="en-GB" sz="2400" dirty="0">
                <a:hlinkClick r:id="rId6" tooltip="Pachisi"/>
              </a:rPr>
              <a:t>pachisi</a:t>
            </a:r>
            <a:r>
              <a:rPr lang="en-GB" sz="2400" dirty="0"/>
              <a:t> but R.B. Lewis of the Department of Anthropology at the </a:t>
            </a:r>
            <a:r>
              <a:rPr lang="en-GB" sz="2400" dirty="0">
                <a:hlinkClick r:id="rId7" tooltip="University of Illinois"/>
              </a:rPr>
              <a:t>University of Illinois</a:t>
            </a:r>
            <a:r>
              <a:rPr lang="en-GB" sz="2400" dirty="0"/>
              <a:t> (1988) says that the similarity between the two games is due to the limitations of a </a:t>
            </a:r>
            <a:r>
              <a:rPr lang="en-GB" sz="2400" dirty="0">
                <a:hlinkClick r:id="rId8" tooltip="Board game"/>
              </a:rPr>
              <a:t>board game</a:t>
            </a:r>
            <a:r>
              <a:rPr lang="en-GB" sz="2400" dirty="0"/>
              <a:t> meaning the two games were independently derived.</a:t>
            </a:r>
          </a:p>
        </p:txBody>
      </p:sp>
      <p:sp>
        <p:nvSpPr>
          <p:cNvPr id="8" name="Rectangle 7">
            <a:extLst>
              <a:ext uri="{FF2B5EF4-FFF2-40B4-BE49-F238E27FC236}">
                <a16:creationId xmlns:a16="http://schemas.microsoft.com/office/drawing/2014/main" id="{FCD92B8E-F16B-4529-B086-BC790EAD70AF}"/>
              </a:ext>
            </a:extLst>
          </p:cNvPr>
          <p:cNvSpPr/>
          <p:nvPr/>
        </p:nvSpPr>
        <p:spPr>
          <a:xfrm>
            <a:off x="4891315" y="3790950"/>
            <a:ext cx="6720114" cy="2677656"/>
          </a:xfrm>
          <a:prstGeom prst="rect">
            <a:avLst/>
          </a:prstGeom>
        </p:spPr>
        <p:txBody>
          <a:bodyPr wrap="square">
            <a:spAutoFit/>
          </a:bodyPr>
          <a:lstStyle/>
          <a:p>
            <a:r>
              <a:rPr lang="en-GB" sz="2400" dirty="0"/>
              <a:t>Patolli is a race/war game with a heavy focus on gambling. Players would meet and inspect the items each other had available to gamble. They bet blankets, maguey plants, precious stones, gold adornments, food or just about anything. In extreme cases, they would bet their homes and sometimes their family and freedom</a:t>
            </a:r>
          </a:p>
        </p:txBody>
      </p:sp>
    </p:spTree>
    <p:extLst>
      <p:ext uri="{BB962C8B-B14F-4D97-AF65-F5344CB8AC3E}">
        <p14:creationId xmlns:p14="http://schemas.microsoft.com/office/powerpoint/2010/main" val="3323832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Chaupat</a:t>
            </a:r>
          </a:p>
        </p:txBody>
      </p:sp>
      <p:sp>
        <p:nvSpPr>
          <p:cNvPr id="3" name="Content Placeholder 2"/>
          <p:cNvSpPr>
            <a:spLocks noGrp="1"/>
          </p:cNvSpPr>
          <p:nvPr>
            <p:ph idx="1"/>
          </p:nvPr>
        </p:nvSpPr>
        <p:spPr>
          <a:xfrm>
            <a:off x="297543" y="2532888"/>
            <a:ext cx="9114971" cy="4325112"/>
          </a:xfrm>
        </p:spPr>
        <p:txBody>
          <a:bodyPr>
            <a:normAutofit/>
          </a:bodyPr>
          <a:lstStyle/>
          <a:p>
            <a:r>
              <a:rPr lang="en-US" dirty="0"/>
              <a:t>The Indian game of </a:t>
            </a:r>
            <a:r>
              <a:rPr lang="en-US" i="1" dirty="0"/>
              <a:t>Chaupat</a:t>
            </a:r>
            <a:r>
              <a:rPr lang="en-US" dirty="0"/>
              <a:t> and the closely-related game </a:t>
            </a:r>
            <a:r>
              <a:rPr lang="en-US" i="1" dirty="0"/>
              <a:t>Pachisi</a:t>
            </a:r>
            <a:r>
              <a:rPr lang="en-US" dirty="0"/>
              <a:t> are the original cross-and-circle games, of which the best known example in the West is the much-simplified </a:t>
            </a:r>
            <a:r>
              <a:rPr lang="en-US" i="1" dirty="0"/>
              <a:t>Ludo</a:t>
            </a:r>
            <a:r>
              <a:rPr lang="en-US" dirty="0"/>
              <a:t>. </a:t>
            </a:r>
          </a:p>
          <a:p>
            <a:r>
              <a:rPr lang="en-US" dirty="0"/>
              <a:t>Players aim to race their pieces around the board, with moves determined by a throw of cowry shells. </a:t>
            </a:r>
          </a:p>
          <a:p>
            <a:r>
              <a:rPr lang="en-US" dirty="0"/>
              <a:t>An opponent’s pieces can be captured by landing on the same square, and two of a player’s pieces on the same square can merge into a “super-piece”. </a:t>
            </a:r>
          </a:p>
        </p:txBody>
      </p:sp>
      <p:pic>
        <p:nvPicPr>
          <p:cNvPr id="4" name="Picture 3" descr="1024px-Chopat.jpg"/>
          <p:cNvPicPr>
            <a:picLocks noChangeAspect="1"/>
          </p:cNvPicPr>
          <p:nvPr/>
        </p:nvPicPr>
        <p:blipFill>
          <a:blip r:embed="rId2"/>
          <a:stretch>
            <a:fillRect/>
          </a:stretch>
        </p:blipFill>
        <p:spPr>
          <a:xfrm>
            <a:off x="8871857" y="323088"/>
            <a:ext cx="2946400" cy="2209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Mancala</a:t>
            </a:r>
            <a:endParaRPr lang="en-US" dirty="0"/>
          </a:p>
        </p:txBody>
      </p:sp>
      <p:sp>
        <p:nvSpPr>
          <p:cNvPr id="3" name="Content Placeholder 2"/>
          <p:cNvSpPr>
            <a:spLocks noGrp="1"/>
          </p:cNvSpPr>
          <p:nvPr>
            <p:ph idx="1"/>
          </p:nvPr>
        </p:nvSpPr>
        <p:spPr/>
        <p:txBody>
          <a:bodyPr/>
          <a:lstStyle/>
          <a:p>
            <a:r>
              <a:rPr lang="en-US" i="1" dirty="0"/>
              <a:t>Mancala</a:t>
            </a:r>
            <a:r>
              <a:rPr lang="en-US" dirty="0"/>
              <a:t> refers to a family of games with the same basic method of play. Known as count-and-capture games, there is some evidence to suggest that they may be the earliest games played—predating even </a:t>
            </a:r>
            <a:r>
              <a:rPr lang="en-US" i="1" dirty="0"/>
              <a:t>Senet</a:t>
            </a:r>
            <a:endParaRPr lang="en-US" dirty="0"/>
          </a:p>
        </p:txBody>
      </p:sp>
      <p:pic>
        <p:nvPicPr>
          <p:cNvPr id="4" name="Picture 3" descr="mancala2.jpg"/>
          <p:cNvPicPr>
            <a:picLocks noChangeAspect="1"/>
          </p:cNvPicPr>
          <p:nvPr/>
        </p:nvPicPr>
        <p:blipFill>
          <a:blip r:embed="rId2"/>
          <a:stretch>
            <a:fillRect/>
          </a:stretch>
        </p:blipFill>
        <p:spPr>
          <a:xfrm>
            <a:off x="4343400" y="4231133"/>
            <a:ext cx="2689726" cy="1788668"/>
          </a:xfrm>
          <a:prstGeom prst="rect">
            <a:avLst/>
          </a:prstGeom>
        </p:spPr>
      </p:pic>
      <p:pic>
        <p:nvPicPr>
          <p:cNvPr id="4098" name="Picture 2" descr="https://upload.wikimedia.org/wikipedia/commons/thumb/8/82/%D0%A2%D0%BE%D0%B3%D1%83%D0%B7%D0%BA%D0%BE%D1%80%D0%B3%D0%BE%D0%BE%D0%BB.jpg/220px-%D0%A2%D0%BE%D0%B3%D1%83%D0%B7%D0%BA%D0%BE%D1%80%D0%B3%D0%BE%D0%BE%D0%BB.jpg"/>
          <p:cNvPicPr>
            <a:picLocks noChangeAspect="1" noChangeArrowheads="1"/>
          </p:cNvPicPr>
          <p:nvPr/>
        </p:nvPicPr>
        <p:blipFill>
          <a:blip r:embed="rId3"/>
          <a:srcRect/>
          <a:stretch>
            <a:fillRect/>
          </a:stretch>
        </p:blipFill>
        <p:spPr bwMode="auto">
          <a:xfrm>
            <a:off x="1828800" y="4343400"/>
            <a:ext cx="2095500" cy="2105026"/>
          </a:xfrm>
          <a:prstGeom prst="rect">
            <a:avLst/>
          </a:prstGeom>
          <a:noFill/>
        </p:spPr>
      </p:pic>
      <p:pic>
        <p:nvPicPr>
          <p:cNvPr id="6" name="Picture 5">
            <a:extLst>
              <a:ext uri="{FF2B5EF4-FFF2-40B4-BE49-F238E27FC236}">
                <a16:creationId xmlns:a16="http://schemas.microsoft.com/office/drawing/2014/main" id="{B8BF73F3-72BF-4C6E-8EEA-EF1A88DE13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226" y="4231133"/>
            <a:ext cx="2540000" cy="1320800"/>
          </a:xfrm>
          <a:prstGeom prst="rect">
            <a:avLst/>
          </a:prstGeom>
        </p:spPr>
      </p:pic>
      <p:sp>
        <p:nvSpPr>
          <p:cNvPr id="7" name="Rectangle 6">
            <a:extLst>
              <a:ext uri="{FF2B5EF4-FFF2-40B4-BE49-F238E27FC236}">
                <a16:creationId xmlns:a16="http://schemas.microsoft.com/office/drawing/2014/main" id="{47249A65-DDFF-4339-8765-013DA117D851}"/>
              </a:ext>
            </a:extLst>
          </p:cNvPr>
          <p:cNvSpPr/>
          <p:nvPr/>
        </p:nvSpPr>
        <p:spPr>
          <a:xfrm>
            <a:off x="7848600" y="5705305"/>
            <a:ext cx="1270220" cy="369332"/>
          </a:xfrm>
          <a:prstGeom prst="rect">
            <a:avLst/>
          </a:prstGeom>
        </p:spPr>
        <p:txBody>
          <a:bodyPr wrap="none">
            <a:spAutoFit/>
          </a:bodyPr>
          <a:lstStyle/>
          <a:p>
            <a:r>
              <a:rPr lang="en-GB" b="1" dirty="0" err="1"/>
              <a:t>Pallanghuzi</a:t>
            </a:r>
            <a:endParaRPr lang="en-GB"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203200"/>
            <a:ext cx="10515600" cy="5973763"/>
          </a:xfrm>
        </p:spPr>
        <p:txBody>
          <a:bodyPr>
            <a:normAutofit fontScale="55000" lnSpcReduction="20000"/>
          </a:bodyPr>
          <a:lstStyle/>
          <a:p>
            <a:r>
              <a:rPr lang="en-US" sz="4400" i="1" dirty="0"/>
              <a:t>“All the world's a stage,</a:t>
            </a:r>
            <a:br>
              <a:rPr lang="en-US" sz="4400" i="1" dirty="0"/>
            </a:br>
            <a:endParaRPr lang="en-US" sz="4400" i="1" dirty="0"/>
          </a:p>
          <a:p>
            <a:pPr>
              <a:buNone/>
            </a:pPr>
            <a:r>
              <a:rPr lang="en-US" sz="4400" i="1" dirty="0"/>
              <a:t>   And all the men and women merely players;</a:t>
            </a:r>
            <a:br>
              <a:rPr lang="en-US" sz="4400" i="1" dirty="0"/>
            </a:br>
            <a:r>
              <a:rPr lang="en-US" sz="4400" i="1" dirty="0"/>
              <a:t>They have their exits and their entrances,</a:t>
            </a:r>
            <a:br>
              <a:rPr lang="en-US" sz="4400" i="1" dirty="0"/>
            </a:br>
            <a:r>
              <a:rPr lang="en-US" sz="4400" i="1" dirty="0"/>
              <a:t>And one man in his time plays many parts,</a:t>
            </a:r>
            <a:br>
              <a:rPr lang="en-US" sz="4400" i="1" dirty="0"/>
            </a:br>
            <a:r>
              <a:rPr lang="en-US" sz="4400" i="1" dirty="0"/>
              <a:t>His acts being seven ages….” </a:t>
            </a:r>
          </a:p>
          <a:p>
            <a:pPr>
              <a:buNone/>
            </a:pPr>
            <a:endParaRPr lang="en-US" sz="4400" i="1" dirty="0"/>
          </a:p>
          <a:p>
            <a:pPr>
              <a:buNone/>
            </a:pPr>
            <a:r>
              <a:rPr lang="en-US" sz="4400" i="1" dirty="0"/>
              <a:t>Extending this to the world as it is now</a:t>
            </a:r>
          </a:p>
          <a:p>
            <a:pPr>
              <a:buNone/>
            </a:pPr>
            <a:endParaRPr lang="en-US" sz="4400" i="1" dirty="0"/>
          </a:p>
          <a:p>
            <a:r>
              <a:rPr lang="en-US" sz="4400" i="1" dirty="0"/>
              <a:t>All the world is a game space</a:t>
            </a:r>
          </a:p>
          <a:p>
            <a:pPr>
              <a:buNone/>
            </a:pPr>
            <a:r>
              <a:rPr lang="en-US" sz="4400" i="1" dirty="0"/>
              <a:t>  And all animals merely players; </a:t>
            </a:r>
          </a:p>
          <a:p>
            <a:pPr>
              <a:buNone/>
            </a:pPr>
            <a:r>
              <a:rPr lang="en-US" sz="4400" i="1" dirty="0"/>
              <a:t>  They each have a role and a  set of rules forced on them,</a:t>
            </a:r>
          </a:p>
          <a:p>
            <a:pPr>
              <a:buNone/>
            </a:pPr>
            <a:r>
              <a:rPr lang="en-US" sz="4400" i="1" dirty="0"/>
              <a:t>And each in his/her time plays only one role,</a:t>
            </a:r>
          </a:p>
          <a:p>
            <a:pPr>
              <a:buNone/>
            </a:pPr>
            <a:r>
              <a:rPr lang="en-US" sz="4400" i="1" dirty="0"/>
              <a:t>His/her acts are isomorphic and so predictable</a:t>
            </a:r>
          </a:p>
          <a:p>
            <a:pPr>
              <a:buNone/>
            </a:pPr>
            <a:r>
              <a:rPr lang="en-US" sz="4400" i="1" dirty="0"/>
              <a:t>Rule breakers are ostracized …. </a:t>
            </a:r>
          </a:p>
          <a:p>
            <a:pPr>
              <a:buNone/>
            </a:pPr>
            <a:r>
              <a:rPr lang="en-US" sz="4400" i="1" dirty="0"/>
              <a:t> </a:t>
            </a:r>
          </a:p>
          <a:p>
            <a:pPr>
              <a:buNone/>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Chaturanga</a:t>
            </a:r>
            <a:endParaRPr lang="en-US" dirty="0"/>
          </a:p>
        </p:txBody>
      </p:sp>
      <p:sp>
        <p:nvSpPr>
          <p:cNvPr id="3" name="Content Placeholder 2"/>
          <p:cNvSpPr>
            <a:spLocks noGrp="1"/>
          </p:cNvSpPr>
          <p:nvPr>
            <p:ph idx="1"/>
          </p:nvPr>
        </p:nvSpPr>
        <p:spPr/>
        <p:txBody>
          <a:bodyPr/>
          <a:lstStyle/>
          <a:p>
            <a:r>
              <a:rPr lang="en-US" i="1" dirty="0" err="1"/>
              <a:t>Chaturanga</a:t>
            </a:r>
            <a:r>
              <a:rPr lang="en-US" dirty="0"/>
              <a:t>—which dates from as far back as the seventh century A.D.—is the common ancestor of all the modern versions of chess. The board and most pieces are the same, though the exact rules are sadly forgotten.</a:t>
            </a:r>
          </a:p>
        </p:txBody>
      </p:sp>
      <p:pic>
        <p:nvPicPr>
          <p:cNvPr id="4" name="Picture 3" descr="Chaturanga_0.jpg"/>
          <p:cNvPicPr>
            <a:picLocks noChangeAspect="1"/>
          </p:cNvPicPr>
          <p:nvPr/>
        </p:nvPicPr>
        <p:blipFill>
          <a:blip r:embed="rId2"/>
          <a:stretch>
            <a:fillRect/>
          </a:stretch>
        </p:blipFill>
        <p:spPr>
          <a:xfrm>
            <a:off x="3733800" y="4368292"/>
            <a:ext cx="3962400" cy="248970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590800"/>
            <a:ext cx="6096000" cy="1066800"/>
          </a:xfrm>
        </p:spPr>
        <p:txBody>
          <a:bodyPr>
            <a:normAutofit/>
          </a:bodyPr>
          <a:lstStyle/>
          <a:p>
            <a:r>
              <a:rPr lang="en-US" sz="3600" dirty="0"/>
              <a:t>The Royal Game of Ur</a:t>
            </a:r>
          </a:p>
        </p:txBody>
      </p:sp>
      <p:sp>
        <p:nvSpPr>
          <p:cNvPr id="3" name="Content Placeholder 2"/>
          <p:cNvSpPr>
            <a:spLocks noGrp="1"/>
          </p:cNvSpPr>
          <p:nvPr>
            <p:ph idx="1"/>
          </p:nvPr>
        </p:nvSpPr>
        <p:spPr>
          <a:xfrm>
            <a:off x="1524000" y="3657600"/>
            <a:ext cx="8229600" cy="3200400"/>
          </a:xfrm>
        </p:spPr>
        <p:txBody>
          <a:bodyPr>
            <a:normAutofit/>
          </a:bodyPr>
          <a:lstStyle/>
          <a:p>
            <a:r>
              <a:rPr lang="en-US" sz="2000" dirty="0"/>
              <a:t>The </a:t>
            </a:r>
            <a:r>
              <a:rPr lang="en-US" sz="2000" i="1" dirty="0"/>
              <a:t>Royal Game of Ur</a:t>
            </a:r>
            <a:r>
              <a:rPr lang="en-US" sz="2000" dirty="0"/>
              <a:t> is the oldest-known board game for which the original rules survive. The oldest sets, discovered in Iraq in the 1920s, date to around 2600 B.C. The game had been thought long-dead—superseded by backgammon 2000 years ago</a:t>
            </a:r>
          </a:p>
          <a:p>
            <a:pPr>
              <a:buNone/>
            </a:pPr>
            <a:r>
              <a:rPr lang="en-US" sz="2000" dirty="0"/>
              <a:t>(Assignment 1: play this game at http://www.mesopotamia.co.uk/tombs/challenge/cha_set.html)</a:t>
            </a:r>
          </a:p>
        </p:txBody>
      </p:sp>
      <p:pic>
        <p:nvPicPr>
          <p:cNvPr id="4" name="Picture 3" descr="Royal-Game-of-Ur.jpg"/>
          <p:cNvPicPr>
            <a:picLocks noChangeAspect="1"/>
          </p:cNvPicPr>
          <p:nvPr/>
        </p:nvPicPr>
        <p:blipFill>
          <a:blip r:embed="rId2"/>
          <a:stretch>
            <a:fillRect/>
          </a:stretch>
        </p:blipFill>
        <p:spPr>
          <a:xfrm>
            <a:off x="6728680" y="381000"/>
            <a:ext cx="3939321" cy="2514600"/>
          </a:xfrm>
          <a:prstGeom prst="rect">
            <a:avLst/>
          </a:prstGeom>
        </p:spPr>
      </p:pic>
      <p:pic>
        <p:nvPicPr>
          <p:cNvPr id="6" name="Picture 5">
            <a:extLst>
              <a:ext uri="{FF2B5EF4-FFF2-40B4-BE49-F238E27FC236}">
                <a16:creationId xmlns:a16="http://schemas.microsoft.com/office/drawing/2014/main" id="{D7875607-06A3-42E6-957E-4225A26C99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1840" y="829536"/>
            <a:ext cx="1714500" cy="151007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History of computer games</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600200"/>
            <a:ext cx="8229600" cy="3095201"/>
          </a:xfrm>
        </p:spPr>
        <p:txBody>
          <a:bodyPr>
            <a:normAutofit/>
          </a:bodyPr>
          <a:lstStyle/>
          <a:p>
            <a:r>
              <a:rPr lang="en-US" sz="2000" dirty="0"/>
              <a:t>In 1949–1950, Charley </a:t>
            </a:r>
            <a:r>
              <a:rPr lang="en-US" sz="2000" dirty="0" err="1"/>
              <a:t>Adama</a:t>
            </a:r>
            <a:r>
              <a:rPr lang="en-US" sz="2000" dirty="0"/>
              <a:t> created a "Bouncing Ball" program for MIT's Whirlwind computer.</a:t>
            </a:r>
          </a:p>
          <a:p>
            <a:r>
              <a:rPr lang="en-US" sz="2000" dirty="0"/>
              <a:t>In February 1951, Christopher Strachey tried to run a draughts (checkers) program he had written for the Pilot ACE (by Turing).</a:t>
            </a:r>
          </a:p>
          <a:p>
            <a:r>
              <a:rPr lang="en-US" sz="2000" i="1" dirty="0"/>
              <a:t>OXO</a:t>
            </a:r>
            <a:r>
              <a:rPr lang="en-US" sz="2000" dirty="0"/>
              <a:t>, a graphical version of tic-tac-toe, was created by A.S. Douglas in 1952 at the University of Cambridge.</a:t>
            </a:r>
          </a:p>
          <a:p>
            <a:r>
              <a:rPr lang="en-US" sz="2000" dirty="0"/>
              <a:t>In 1958 William </a:t>
            </a:r>
            <a:r>
              <a:rPr lang="en-US" sz="2000" dirty="0" err="1"/>
              <a:t>Higinbotham</a:t>
            </a:r>
            <a:r>
              <a:rPr lang="en-US" sz="2000" dirty="0"/>
              <a:t> created a game using an oscilloscope and analog computer. Titled </a:t>
            </a:r>
            <a:r>
              <a:rPr lang="en-US" sz="2000" i="1" dirty="0"/>
              <a:t>Tennis for Two.</a:t>
            </a:r>
          </a:p>
          <a:p>
            <a:r>
              <a:rPr lang="en-US" sz="2000" i="1" dirty="0"/>
              <a:t>Around 1962, the game space war was developed at MIT.</a:t>
            </a:r>
            <a:endParaRPr lang="en-US" sz="2000" dirty="0"/>
          </a:p>
        </p:txBody>
      </p:sp>
      <p:sp>
        <p:nvSpPr>
          <p:cNvPr id="2" name="Title 1"/>
          <p:cNvSpPr>
            <a:spLocks noGrp="1"/>
          </p:cNvSpPr>
          <p:nvPr>
            <p:ph type="title"/>
          </p:nvPr>
        </p:nvSpPr>
        <p:spPr>
          <a:xfrm>
            <a:off x="4038600" y="0"/>
            <a:ext cx="6096000" cy="487362"/>
          </a:xfrm>
        </p:spPr>
        <p:txBody>
          <a:bodyPr>
            <a:normAutofit fontScale="90000"/>
          </a:bodyPr>
          <a:lstStyle/>
          <a:p>
            <a:r>
              <a:rPr lang="en-US" sz="3200" dirty="0"/>
              <a:t>Computer games</a:t>
            </a:r>
          </a:p>
        </p:txBody>
      </p:sp>
      <p:sp>
        <p:nvSpPr>
          <p:cNvPr id="1026" name="AutoShape 2" descr="http://novalwisata.files.wordpress.com/2012/04/tennis1.jpg?w=300&amp;h=230"/>
          <p:cNvSpPr>
            <a:spLocks noChangeAspect="1" noChangeArrowheads="1"/>
          </p:cNvSpPr>
          <p:nvPr/>
        </p:nvSpPr>
        <p:spPr bwMode="auto">
          <a:xfrm>
            <a:off x="1679575" y="-1050925"/>
            <a:ext cx="2857500" cy="219075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http://novalwisata.files.wordpress.com/2012/04/tennis1.jpg?w=300&amp;h=230"/>
          <p:cNvSpPr>
            <a:spLocks noChangeAspect="1" noChangeArrowheads="1"/>
          </p:cNvSpPr>
          <p:nvPr/>
        </p:nvSpPr>
        <p:spPr bwMode="auto">
          <a:xfrm>
            <a:off x="1679575" y="-1050925"/>
            <a:ext cx="2857500" cy="219075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 name="Picture 6" descr="tennis1.jpg"/>
          <p:cNvPicPr>
            <a:picLocks noChangeAspect="1"/>
          </p:cNvPicPr>
          <p:nvPr/>
        </p:nvPicPr>
        <p:blipFill>
          <a:blip r:embed="rId2"/>
          <a:stretch>
            <a:fillRect/>
          </a:stretch>
        </p:blipFill>
        <p:spPr>
          <a:xfrm>
            <a:off x="9112244" y="4396716"/>
            <a:ext cx="3079756" cy="2367012"/>
          </a:xfrm>
          <a:prstGeom prst="rect">
            <a:avLst/>
          </a:prstGeom>
        </p:spPr>
      </p:pic>
      <p:pic>
        <p:nvPicPr>
          <p:cNvPr id="8" name="Picture 7" descr="tic-tac-to.jpg"/>
          <p:cNvPicPr>
            <a:picLocks noChangeAspect="1"/>
          </p:cNvPicPr>
          <p:nvPr/>
        </p:nvPicPr>
        <p:blipFill>
          <a:blip r:embed="rId3"/>
          <a:stretch>
            <a:fillRect/>
          </a:stretch>
        </p:blipFill>
        <p:spPr>
          <a:xfrm>
            <a:off x="4038600" y="4997904"/>
            <a:ext cx="2466975" cy="1847850"/>
          </a:xfrm>
          <a:prstGeom prst="rect">
            <a:avLst/>
          </a:prstGeom>
        </p:spPr>
      </p:pic>
      <p:pic>
        <p:nvPicPr>
          <p:cNvPr id="9" name="Picture 8" descr="whirlwind-computer.jpg"/>
          <p:cNvPicPr>
            <a:picLocks noChangeAspect="1"/>
          </p:cNvPicPr>
          <p:nvPr/>
        </p:nvPicPr>
        <p:blipFill>
          <a:blip r:embed="rId4"/>
          <a:stretch>
            <a:fillRect/>
          </a:stretch>
        </p:blipFill>
        <p:spPr>
          <a:xfrm>
            <a:off x="8382000" y="228601"/>
            <a:ext cx="2057400" cy="1270445"/>
          </a:xfrm>
          <a:prstGeom prst="rect">
            <a:avLst/>
          </a:prstGeom>
        </p:spPr>
      </p:pic>
      <p:pic>
        <p:nvPicPr>
          <p:cNvPr id="11266" name="Picture 2" descr="https://www.jesperjuul.net/thesis/Image18.gif"/>
          <p:cNvPicPr>
            <a:picLocks noChangeAspect="1" noChangeArrowheads="1"/>
          </p:cNvPicPr>
          <p:nvPr/>
        </p:nvPicPr>
        <p:blipFill>
          <a:blip r:embed="rId5"/>
          <a:srcRect/>
          <a:stretch>
            <a:fillRect/>
          </a:stretch>
        </p:blipFill>
        <p:spPr bwMode="auto">
          <a:xfrm>
            <a:off x="377371" y="4997904"/>
            <a:ext cx="1838325" cy="1581151"/>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4721-B45B-4814-935F-275343532F63}"/>
              </a:ext>
            </a:extLst>
          </p:cNvPr>
          <p:cNvSpPr>
            <a:spLocks noGrp="1"/>
          </p:cNvSpPr>
          <p:nvPr>
            <p:ph type="title"/>
          </p:nvPr>
        </p:nvSpPr>
        <p:spPr/>
        <p:txBody>
          <a:bodyPr/>
          <a:lstStyle/>
          <a:p>
            <a:r>
              <a:rPr lang="en-GB" dirty="0"/>
              <a:t>First Commercial game</a:t>
            </a:r>
          </a:p>
        </p:txBody>
      </p:sp>
      <p:sp>
        <p:nvSpPr>
          <p:cNvPr id="3" name="Content Placeholder 2">
            <a:extLst>
              <a:ext uri="{FF2B5EF4-FFF2-40B4-BE49-F238E27FC236}">
                <a16:creationId xmlns:a16="http://schemas.microsoft.com/office/drawing/2014/main" id="{426F510A-77D4-43AE-AFB2-3DC4444FB8AD}"/>
              </a:ext>
            </a:extLst>
          </p:cNvPr>
          <p:cNvSpPr>
            <a:spLocks noGrp="1"/>
          </p:cNvSpPr>
          <p:nvPr>
            <p:ph idx="1"/>
          </p:nvPr>
        </p:nvSpPr>
        <p:spPr/>
        <p:txBody>
          <a:bodyPr/>
          <a:lstStyle/>
          <a:p>
            <a:r>
              <a:rPr lang="en-GB" dirty="0"/>
              <a:t>Pong (Atari 1973)</a:t>
            </a:r>
          </a:p>
        </p:txBody>
      </p:sp>
      <p:pic>
        <p:nvPicPr>
          <p:cNvPr id="5" name="Picture 4">
            <a:extLst>
              <a:ext uri="{FF2B5EF4-FFF2-40B4-BE49-F238E27FC236}">
                <a16:creationId xmlns:a16="http://schemas.microsoft.com/office/drawing/2014/main" id="{16F18E9F-BCA5-4B28-886F-731598C17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343" y="2280784"/>
            <a:ext cx="4517571" cy="2296432"/>
          </a:xfrm>
          <a:prstGeom prst="rect">
            <a:avLst/>
          </a:prstGeom>
        </p:spPr>
      </p:pic>
      <p:sp>
        <p:nvSpPr>
          <p:cNvPr id="6" name="TextBox 5">
            <a:extLst>
              <a:ext uri="{FF2B5EF4-FFF2-40B4-BE49-F238E27FC236}">
                <a16:creationId xmlns:a16="http://schemas.microsoft.com/office/drawing/2014/main" id="{3B476E43-0549-4994-AD82-BE831003DE41}"/>
              </a:ext>
            </a:extLst>
          </p:cNvPr>
          <p:cNvSpPr txBox="1"/>
          <p:nvPr/>
        </p:nvSpPr>
        <p:spPr>
          <a:xfrm>
            <a:off x="475343" y="4613314"/>
            <a:ext cx="3297113" cy="369332"/>
          </a:xfrm>
          <a:prstGeom prst="rect">
            <a:avLst/>
          </a:prstGeom>
          <a:noFill/>
        </p:spPr>
        <p:txBody>
          <a:bodyPr wrap="square" rtlCol="0">
            <a:spAutoFit/>
          </a:bodyPr>
          <a:lstStyle/>
          <a:p>
            <a:r>
              <a:rPr lang="en-GB" b="1" dirty="0"/>
              <a:t>Was making $40 a day!!</a:t>
            </a:r>
          </a:p>
        </p:txBody>
      </p:sp>
      <p:pic>
        <p:nvPicPr>
          <p:cNvPr id="9" name="Picture 8">
            <a:extLst>
              <a:ext uri="{FF2B5EF4-FFF2-40B4-BE49-F238E27FC236}">
                <a16:creationId xmlns:a16="http://schemas.microsoft.com/office/drawing/2014/main" id="{AC0AD03F-F0BC-45D3-B200-8F76BFF253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064" y="1690688"/>
            <a:ext cx="4008721" cy="2633889"/>
          </a:xfrm>
          <a:prstGeom prst="rect">
            <a:avLst/>
          </a:prstGeom>
        </p:spPr>
      </p:pic>
      <p:sp>
        <p:nvSpPr>
          <p:cNvPr id="10" name="TextBox 9">
            <a:extLst>
              <a:ext uri="{FF2B5EF4-FFF2-40B4-BE49-F238E27FC236}">
                <a16:creationId xmlns:a16="http://schemas.microsoft.com/office/drawing/2014/main" id="{9104273B-CD6A-46FC-B462-7965079D05A7}"/>
              </a:ext>
            </a:extLst>
          </p:cNvPr>
          <p:cNvSpPr txBox="1"/>
          <p:nvPr/>
        </p:nvSpPr>
        <p:spPr>
          <a:xfrm>
            <a:off x="7924800" y="1132114"/>
            <a:ext cx="2100255" cy="369332"/>
          </a:xfrm>
          <a:prstGeom prst="rect">
            <a:avLst/>
          </a:prstGeom>
          <a:noFill/>
        </p:spPr>
        <p:txBody>
          <a:bodyPr wrap="none" rtlCol="0">
            <a:spAutoFit/>
          </a:bodyPr>
          <a:lstStyle/>
          <a:p>
            <a:r>
              <a:rPr lang="en-GB" dirty="0"/>
              <a:t>Space Invaders 1977</a:t>
            </a:r>
          </a:p>
        </p:txBody>
      </p:sp>
      <p:sp>
        <p:nvSpPr>
          <p:cNvPr id="11" name="Rectangle 10">
            <a:extLst>
              <a:ext uri="{FF2B5EF4-FFF2-40B4-BE49-F238E27FC236}">
                <a16:creationId xmlns:a16="http://schemas.microsoft.com/office/drawing/2014/main" id="{B5A64A4D-DBE7-4137-95E9-9F8CD7BCE3D3}"/>
              </a:ext>
            </a:extLst>
          </p:cNvPr>
          <p:cNvSpPr/>
          <p:nvPr/>
        </p:nvSpPr>
        <p:spPr>
          <a:xfrm>
            <a:off x="7287644" y="4797980"/>
            <a:ext cx="4904356" cy="369332"/>
          </a:xfrm>
          <a:prstGeom prst="rect">
            <a:avLst/>
          </a:prstGeom>
        </p:spPr>
        <p:txBody>
          <a:bodyPr wrap="none">
            <a:spAutoFit/>
          </a:bodyPr>
          <a:lstStyle/>
          <a:p>
            <a:r>
              <a:rPr lang="en-GB" dirty="0"/>
              <a:t>https://www.youtube.com/watch?v=D1jZaIPeD5w</a:t>
            </a:r>
          </a:p>
        </p:txBody>
      </p:sp>
      <p:sp>
        <p:nvSpPr>
          <p:cNvPr id="12" name="Rectangle 11">
            <a:extLst>
              <a:ext uri="{FF2B5EF4-FFF2-40B4-BE49-F238E27FC236}">
                <a16:creationId xmlns:a16="http://schemas.microsoft.com/office/drawing/2014/main" id="{35B4FBBB-A766-4EF9-A421-1824891789E2}"/>
              </a:ext>
            </a:extLst>
          </p:cNvPr>
          <p:cNvSpPr/>
          <p:nvPr/>
        </p:nvSpPr>
        <p:spPr>
          <a:xfrm>
            <a:off x="3048000" y="6176963"/>
            <a:ext cx="6096000" cy="646331"/>
          </a:xfrm>
          <a:prstGeom prst="rect">
            <a:avLst/>
          </a:prstGeom>
        </p:spPr>
        <p:txBody>
          <a:bodyPr>
            <a:spAutoFit/>
          </a:bodyPr>
          <a:lstStyle/>
          <a:p>
            <a:r>
              <a:rPr lang="en-GB" dirty="0"/>
              <a:t>Atari VCS 2600, the first popular home computer game system. (1977)</a:t>
            </a:r>
          </a:p>
        </p:txBody>
      </p:sp>
      <p:pic>
        <p:nvPicPr>
          <p:cNvPr id="14" name="Picture 13">
            <a:extLst>
              <a:ext uri="{FF2B5EF4-FFF2-40B4-BE49-F238E27FC236}">
                <a16:creationId xmlns:a16="http://schemas.microsoft.com/office/drawing/2014/main" id="{763CEB3B-392F-40EC-84E5-A7188919F9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9291" y="4747301"/>
            <a:ext cx="2195966" cy="1447711"/>
          </a:xfrm>
          <a:prstGeom prst="rect">
            <a:avLst/>
          </a:prstGeom>
        </p:spPr>
      </p:pic>
    </p:spTree>
    <p:extLst>
      <p:ext uri="{BB962C8B-B14F-4D97-AF65-F5344CB8AC3E}">
        <p14:creationId xmlns:p14="http://schemas.microsoft.com/office/powerpoint/2010/main" val="2733500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156A3-9331-4331-AD24-56993C36669C}"/>
              </a:ext>
            </a:extLst>
          </p:cNvPr>
          <p:cNvSpPr>
            <a:spLocks noGrp="1"/>
          </p:cNvSpPr>
          <p:nvPr>
            <p:ph type="title"/>
          </p:nvPr>
        </p:nvSpPr>
        <p:spPr/>
        <p:txBody>
          <a:bodyPr/>
          <a:lstStyle/>
          <a:p>
            <a:r>
              <a:rPr lang="en-GB" dirty="0"/>
              <a:t>Text games</a:t>
            </a:r>
          </a:p>
        </p:txBody>
      </p:sp>
      <p:sp>
        <p:nvSpPr>
          <p:cNvPr id="3" name="Content Placeholder 2">
            <a:extLst>
              <a:ext uri="{FF2B5EF4-FFF2-40B4-BE49-F238E27FC236}">
                <a16:creationId xmlns:a16="http://schemas.microsoft.com/office/drawing/2014/main" id="{627E48A4-52BD-42A7-903B-CC83E983AC4D}"/>
              </a:ext>
            </a:extLst>
          </p:cNvPr>
          <p:cNvSpPr>
            <a:spLocks noGrp="1"/>
          </p:cNvSpPr>
          <p:nvPr>
            <p:ph idx="1"/>
          </p:nvPr>
        </p:nvSpPr>
        <p:spPr>
          <a:xfrm>
            <a:off x="215277" y="1422173"/>
            <a:ext cx="10515600" cy="537029"/>
          </a:xfrm>
        </p:spPr>
        <p:txBody>
          <a:bodyPr/>
          <a:lstStyle/>
          <a:p>
            <a:r>
              <a:rPr lang="en-GB" i="1" dirty="0"/>
              <a:t>Adventure</a:t>
            </a:r>
            <a:r>
              <a:rPr lang="en-GB" dirty="0"/>
              <a:t> (Crowther &amp; Woods 1977)</a:t>
            </a:r>
          </a:p>
          <a:p>
            <a:endParaRPr lang="en-GB" dirty="0"/>
          </a:p>
        </p:txBody>
      </p:sp>
      <p:sp>
        <p:nvSpPr>
          <p:cNvPr id="4" name="Rectangle 1">
            <a:extLst>
              <a:ext uri="{FF2B5EF4-FFF2-40B4-BE49-F238E27FC236}">
                <a16:creationId xmlns:a16="http://schemas.microsoft.com/office/drawing/2014/main" id="{03DC659E-ADD1-4E0E-95E9-D016846E821F}"/>
              </a:ext>
            </a:extLst>
          </p:cNvPr>
          <p:cNvSpPr>
            <a:spLocks noChangeArrowheads="1"/>
          </p:cNvSpPr>
          <p:nvPr/>
        </p:nvSpPr>
        <p:spPr bwMode="auto">
          <a:xfrm>
            <a:off x="487680" y="1821324"/>
            <a:ext cx="1148904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Welcome to Adventure!</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End Of Road</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You are standing at the end of a road before a small brick building.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Around you is a forest. A small stream flows out of the building and down a gully.</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&gt;enter building</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Inside Building</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You are inside a building, a well house for a large spring.</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There are some keys on the ground here.</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There is tasty food here.</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There is a shiny brass lamp nearby.</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There is an empty bottle here.</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&gt;get lamp</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Taken.</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31BCD644-A9CA-4636-AED8-C77C8D2BF0B3}"/>
              </a:ext>
            </a:extLst>
          </p:cNvPr>
          <p:cNvSpPr txBox="1"/>
          <p:nvPr/>
        </p:nvSpPr>
        <p:spPr>
          <a:xfrm>
            <a:off x="1436914" y="6068640"/>
            <a:ext cx="8447315" cy="523220"/>
          </a:xfrm>
          <a:prstGeom prst="rect">
            <a:avLst/>
          </a:prstGeom>
          <a:noFill/>
        </p:spPr>
        <p:txBody>
          <a:bodyPr wrap="square" rtlCol="0">
            <a:spAutoFit/>
          </a:bodyPr>
          <a:lstStyle/>
          <a:p>
            <a:r>
              <a:rPr lang="en-GB" sz="2800" b="1" dirty="0"/>
              <a:t>Play online a text game called ‘ZORK’</a:t>
            </a:r>
          </a:p>
        </p:txBody>
      </p:sp>
    </p:spTree>
    <p:extLst>
      <p:ext uri="{BB962C8B-B14F-4D97-AF65-F5344CB8AC3E}">
        <p14:creationId xmlns:p14="http://schemas.microsoft.com/office/powerpoint/2010/main" val="2972407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600201"/>
            <a:ext cx="8229600" cy="1828800"/>
          </a:xfrm>
        </p:spPr>
        <p:txBody>
          <a:bodyPr>
            <a:normAutofit/>
          </a:bodyPr>
          <a:lstStyle/>
          <a:p>
            <a:r>
              <a:rPr lang="en-US" sz="2000" dirty="0"/>
              <a:t>In September 1971, </a:t>
            </a:r>
            <a:r>
              <a:rPr lang="en-US" sz="2000" i="1" dirty="0"/>
              <a:t>Galaxy Game</a:t>
            </a:r>
            <a:r>
              <a:rPr lang="en-US" sz="2000" dirty="0"/>
              <a:t> was installed at Stanford University.</a:t>
            </a:r>
          </a:p>
          <a:p>
            <a:r>
              <a:rPr lang="en-US" sz="2000" dirty="0"/>
              <a:t>Bushnell and </a:t>
            </a:r>
            <a:r>
              <a:rPr lang="en-US" sz="2000" dirty="0" err="1"/>
              <a:t>Dabney</a:t>
            </a:r>
            <a:r>
              <a:rPr lang="en-US" sz="2000" dirty="0"/>
              <a:t> founded Atari, Inc. in 1972, before releasing their next game: </a:t>
            </a:r>
            <a:r>
              <a:rPr lang="en-US" sz="2000" i="1" dirty="0"/>
              <a:t>Pong.</a:t>
            </a:r>
          </a:p>
          <a:p>
            <a:r>
              <a:rPr lang="en-US" sz="2000" dirty="0"/>
              <a:t>Another significant game was </a:t>
            </a:r>
            <a:r>
              <a:rPr lang="en-US" sz="2000" i="1" dirty="0"/>
              <a:t>Gun Fight</a:t>
            </a:r>
            <a:r>
              <a:rPr lang="en-US" sz="2000" dirty="0"/>
              <a:t>, an on-foot, multi-directional shooter, designed by Tomohiro </a:t>
            </a:r>
            <a:r>
              <a:rPr lang="en-US" sz="2000" dirty="0" err="1"/>
              <a:t>Nishikado</a:t>
            </a:r>
            <a:r>
              <a:rPr lang="en-US" sz="2000" dirty="0"/>
              <a:t> and released by Taito in 1975</a:t>
            </a:r>
          </a:p>
        </p:txBody>
      </p:sp>
      <p:sp>
        <p:nvSpPr>
          <p:cNvPr id="2" name="Title 1"/>
          <p:cNvSpPr>
            <a:spLocks noGrp="1"/>
          </p:cNvSpPr>
          <p:nvPr>
            <p:ph type="title"/>
          </p:nvPr>
        </p:nvSpPr>
        <p:spPr>
          <a:xfrm>
            <a:off x="0" y="-11114"/>
            <a:ext cx="10515600" cy="1325563"/>
          </a:xfrm>
        </p:spPr>
        <p:txBody>
          <a:bodyPr/>
          <a:lstStyle/>
          <a:p>
            <a:r>
              <a:rPr lang="en-US" dirty="0"/>
              <a:t>Arcade games</a:t>
            </a:r>
          </a:p>
        </p:txBody>
      </p:sp>
      <p:pic>
        <p:nvPicPr>
          <p:cNvPr id="4" name="Picture 3" descr="1503030-gun_fight_3.jpg"/>
          <p:cNvPicPr>
            <a:picLocks noChangeAspect="1"/>
          </p:cNvPicPr>
          <p:nvPr/>
        </p:nvPicPr>
        <p:blipFill>
          <a:blip r:embed="rId2" cstate="print"/>
          <a:stretch>
            <a:fillRect/>
          </a:stretch>
        </p:blipFill>
        <p:spPr>
          <a:xfrm>
            <a:off x="6810380" y="4214818"/>
            <a:ext cx="3428992" cy="1928808"/>
          </a:xfrm>
          <a:prstGeom prst="rect">
            <a:avLst/>
          </a:prstGeom>
        </p:spPr>
      </p:pic>
      <p:pic>
        <p:nvPicPr>
          <p:cNvPr id="5" name="Picture 4" descr="PONG.jpg"/>
          <p:cNvPicPr>
            <a:picLocks noChangeAspect="1"/>
          </p:cNvPicPr>
          <p:nvPr/>
        </p:nvPicPr>
        <p:blipFill>
          <a:blip r:embed="rId3"/>
          <a:stretch>
            <a:fillRect/>
          </a:stretch>
        </p:blipFill>
        <p:spPr>
          <a:xfrm>
            <a:off x="4738678" y="3786191"/>
            <a:ext cx="1828800" cy="2505075"/>
          </a:xfrm>
          <a:prstGeom prst="rect">
            <a:avLst/>
          </a:prstGeom>
        </p:spPr>
      </p:pic>
      <p:pic>
        <p:nvPicPr>
          <p:cNvPr id="6" name="Picture 5" descr="Galaxy_Game_1971_first_arcade_game.jpg"/>
          <p:cNvPicPr>
            <a:picLocks noChangeAspect="1"/>
          </p:cNvPicPr>
          <p:nvPr/>
        </p:nvPicPr>
        <p:blipFill>
          <a:blip r:embed="rId4" cstate="print"/>
          <a:stretch>
            <a:fillRect/>
          </a:stretch>
        </p:blipFill>
        <p:spPr>
          <a:xfrm>
            <a:off x="1809720" y="4000504"/>
            <a:ext cx="2635240" cy="197643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Add-on to increase ‘fun’ &amp; ‘engagement’</a:t>
            </a:r>
          </a:p>
        </p:txBody>
      </p:sp>
      <p:pic>
        <p:nvPicPr>
          <p:cNvPr id="1026" name="Picture 2" descr="Image of a slide from the presentation"/>
          <p:cNvPicPr>
            <a:picLocks noChangeAspect="1" noChangeArrowheads="1"/>
          </p:cNvPicPr>
          <p:nvPr/>
        </p:nvPicPr>
        <p:blipFill>
          <a:blip r:embed="rId2" cstate="print"/>
          <a:srcRect/>
          <a:stretch>
            <a:fillRect/>
          </a:stretch>
        </p:blipFill>
        <p:spPr bwMode="auto">
          <a:xfrm>
            <a:off x="3962400" y="2362200"/>
            <a:ext cx="3810000" cy="2857500"/>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Image of a slide from the presentation"/>
          <p:cNvPicPr>
            <a:picLocks noChangeAspect="1" noChangeArrowheads="1"/>
          </p:cNvPicPr>
          <p:nvPr/>
        </p:nvPicPr>
        <p:blipFill>
          <a:blip r:embed="rId2" cstate="print"/>
          <a:srcRect/>
          <a:stretch>
            <a:fillRect/>
          </a:stretch>
        </p:blipFill>
        <p:spPr bwMode="auto">
          <a:xfrm>
            <a:off x="1524000" y="533400"/>
            <a:ext cx="3810000" cy="2857500"/>
          </a:xfrm>
          <a:prstGeom prst="rect">
            <a:avLst/>
          </a:prstGeom>
          <a:noFill/>
        </p:spPr>
      </p:pic>
      <p:pic>
        <p:nvPicPr>
          <p:cNvPr id="16388" name="Picture 4" descr="WildStar economy post talks item decay, Raph Koster, and more"/>
          <p:cNvPicPr>
            <a:picLocks noChangeAspect="1" noChangeArrowheads="1"/>
          </p:cNvPicPr>
          <p:nvPr/>
        </p:nvPicPr>
        <p:blipFill>
          <a:blip r:embed="rId3" cstate="print"/>
          <a:srcRect/>
          <a:stretch>
            <a:fillRect/>
          </a:stretch>
        </p:blipFill>
        <p:spPr bwMode="auto">
          <a:xfrm>
            <a:off x="5410200" y="3733800"/>
            <a:ext cx="5048250" cy="2838450"/>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Image of a slide from the presentation"/>
          <p:cNvPicPr>
            <a:picLocks noChangeAspect="1" noChangeArrowheads="1"/>
          </p:cNvPicPr>
          <p:nvPr/>
        </p:nvPicPr>
        <p:blipFill>
          <a:blip r:embed="rId2" cstate="print"/>
          <a:srcRect/>
          <a:stretch>
            <a:fillRect/>
          </a:stretch>
        </p:blipFill>
        <p:spPr bwMode="auto">
          <a:xfrm>
            <a:off x="3733800" y="2057400"/>
            <a:ext cx="3810000" cy="285750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Game: Theory of fun?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Image of a slide from the presentation"/>
          <p:cNvPicPr>
            <a:picLocks noChangeAspect="1" noChangeArrowheads="1"/>
          </p:cNvPicPr>
          <p:nvPr/>
        </p:nvPicPr>
        <p:blipFill>
          <a:blip r:embed="rId2" cstate="print"/>
          <a:srcRect/>
          <a:stretch>
            <a:fillRect/>
          </a:stretch>
        </p:blipFill>
        <p:spPr bwMode="auto">
          <a:xfrm>
            <a:off x="1905000" y="533400"/>
            <a:ext cx="3810000" cy="2857500"/>
          </a:xfrm>
          <a:prstGeom prst="rect">
            <a:avLst/>
          </a:prstGeom>
          <a:noFill/>
        </p:spPr>
      </p:pic>
      <p:pic>
        <p:nvPicPr>
          <p:cNvPr id="19460" name="Picture 4" descr="Image of a slide from the presentation"/>
          <p:cNvPicPr>
            <a:picLocks noChangeAspect="1" noChangeArrowheads="1"/>
          </p:cNvPicPr>
          <p:nvPr/>
        </p:nvPicPr>
        <p:blipFill>
          <a:blip r:embed="rId3" cstate="print"/>
          <a:srcRect/>
          <a:stretch>
            <a:fillRect/>
          </a:stretch>
        </p:blipFill>
        <p:spPr bwMode="auto">
          <a:xfrm>
            <a:off x="6248400" y="304800"/>
            <a:ext cx="3810000" cy="2857500"/>
          </a:xfrm>
          <a:prstGeom prst="rect">
            <a:avLst/>
          </a:prstGeom>
          <a:noFill/>
        </p:spPr>
      </p:pic>
      <p:pic>
        <p:nvPicPr>
          <p:cNvPr id="19462" name="Picture 6" descr="Image of a slide from the presentation"/>
          <p:cNvPicPr>
            <a:picLocks noChangeAspect="1" noChangeArrowheads="1"/>
          </p:cNvPicPr>
          <p:nvPr/>
        </p:nvPicPr>
        <p:blipFill>
          <a:blip r:embed="rId4" cstate="print"/>
          <a:srcRect/>
          <a:stretch>
            <a:fillRect/>
          </a:stretch>
        </p:blipFill>
        <p:spPr bwMode="auto">
          <a:xfrm>
            <a:off x="1981200" y="3581400"/>
            <a:ext cx="3810000" cy="2857500"/>
          </a:xfrm>
          <a:prstGeom prst="rect">
            <a:avLst/>
          </a:prstGeom>
          <a:noFill/>
        </p:spPr>
      </p:pic>
      <p:pic>
        <p:nvPicPr>
          <p:cNvPr id="19464" name="Picture 8" descr="Image of a slide from the presentation"/>
          <p:cNvPicPr>
            <a:picLocks noChangeAspect="1" noChangeArrowheads="1"/>
          </p:cNvPicPr>
          <p:nvPr/>
        </p:nvPicPr>
        <p:blipFill>
          <a:blip r:embed="rId5" cstate="print"/>
          <a:srcRect/>
          <a:stretch>
            <a:fillRect/>
          </a:stretch>
        </p:blipFill>
        <p:spPr bwMode="auto">
          <a:xfrm>
            <a:off x="6629400" y="4000500"/>
            <a:ext cx="3810000" cy="2857500"/>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Image of a slide from the presentation"/>
          <p:cNvPicPr>
            <a:picLocks noChangeAspect="1" noChangeArrowheads="1"/>
          </p:cNvPicPr>
          <p:nvPr/>
        </p:nvPicPr>
        <p:blipFill>
          <a:blip r:embed="rId3" cstate="print"/>
          <a:srcRect/>
          <a:stretch>
            <a:fillRect/>
          </a:stretch>
        </p:blipFill>
        <p:spPr bwMode="auto">
          <a:xfrm>
            <a:off x="2286000" y="685800"/>
            <a:ext cx="3810000" cy="2857500"/>
          </a:xfrm>
          <a:prstGeom prst="rect">
            <a:avLst/>
          </a:prstGeom>
          <a:noFill/>
        </p:spPr>
      </p:pic>
      <p:sp>
        <p:nvSpPr>
          <p:cNvPr id="4" name="Rectangle 3"/>
          <p:cNvSpPr/>
          <p:nvPr/>
        </p:nvSpPr>
        <p:spPr>
          <a:xfrm>
            <a:off x="4800601" y="6248400"/>
            <a:ext cx="3967433" cy="369332"/>
          </a:xfrm>
          <a:prstGeom prst="rect">
            <a:avLst/>
          </a:prstGeom>
        </p:spPr>
        <p:txBody>
          <a:bodyPr wrap="none">
            <a:spAutoFit/>
          </a:bodyPr>
          <a:lstStyle/>
          <a:p>
            <a:r>
              <a:rPr lang="en-US" dirty="0"/>
              <a:t>http://www.theoryoffun.com/tfall.shtml</a:t>
            </a:r>
          </a:p>
        </p:txBody>
      </p:sp>
      <p:sp>
        <p:nvSpPr>
          <p:cNvPr id="5" name="TextBox 4"/>
          <p:cNvSpPr txBox="1"/>
          <p:nvPr/>
        </p:nvSpPr>
        <p:spPr>
          <a:xfrm>
            <a:off x="1981200" y="4038600"/>
            <a:ext cx="7401898" cy="1477328"/>
          </a:xfrm>
          <a:prstGeom prst="rect">
            <a:avLst/>
          </a:prstGeom>
          <a:noFill/>
          <a:ln>
            <a:solidFill>
              <a:srgbClr val="002060"/>
            </a:solidFill>
          </a:ln>
        </p:spPr>
        <p:txBody>
          <a:bodyPr wrap="none" rtlCol="0">
            <a:spAutoFit/>
          </a:bodyPr>
          <a:lstStyle/>
          <a:p>
            <a:r>
              <a:rPr lang="en-US" b="1" dirty="0">
                <a:solidFill>
                  <a:srgbClr val="FF0000"/>
                </a:solidFill>
              </a:rPr>
              <a:t>What is fun?</a:t>
            </a:r>
          </a:p>
          <a:p>
            <a:pPr>
              <a:buFont typeface="Arial" pitchFamily="34" charset="0"/>
              <a:buChar char="•"/>
            </a:pPr>
            <a:r>
              <a:rPr lang="en-US" dirty="0"/>
              <a:t>Generically, “ a source of enjoyment.”</a:t>
            </a:r>
          </a:p>
          <a:p>
            <a:pPr>
              <a:buFont typeface="Arial" pitchFamily="34" charset="0"/>
              <a:buChar char="•"/>
            </a:pPr>
            <a:r>
              <a:rPr lang="en-US" dirty="0"/>
              <a:t>The release of endorphins into your system</a:t>
            </a:r>
          </a:p>
          <a:p>
            <a:r>
              <a:rPr lang="en-US" dirty="0"/>
              <a:t>   - also released by chocolate, great books, driving…</a:t>
            </a:r>
          </a:p>
          <a:p>
            <a:pPr>
              <a:buFont typeface="Arial" pitchFamily="34" charset="0"/>
              <a:buChar char="•"/>
            </a:pPr>
            <a:r>
              <a:rPr lang="en-US" dirty="0"/>
              <a:t>The feedback the brain gives us for absorbing patterns for learning purposes</a:t>
            </a:r>
          </a:p>
        </p:txBody>
      </p:sp>
      <p:pic>
        <p:nvPicPr>
          <p:cNvPr id="6" name="Picture 4" descr="Image of a slide from the presentation"/>
          <p:cNvPicPr>
            <a:picLocks noChangeAspect="1" noChangeArrowheads="1"/>
          </p:cNvPicPr>
          <p:nvPr/>
        </p:nvPicPr>
        <p:blipFill>
          <a:blip r:embed="rId4" cstate="print"/>
          <a:srcRect/>
          <a:stretch>
            <a:fillRect/>
          </a:stretch>
        </p:blipFill>
        <p:spPr bwMode="auto">
          <a:xfrm>
            <a:off x="6248400" y="838200"/>
            <a:ext cx="3810000" cy="28575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nimg.sulekha.com/sports/original700/viswanathan-anand-boris-gelfand-2012-5-28-8-30-18.jpg"/>
          <p:cNvPicPr>
            <a:picLocks noChangeAspect="1" noChangeArrowheads="1"/>
          </p:cNvPicPr>
          <p:nvPr/>
        </p:nvPicPr>
        <p:blipFill>
          <a:blip r:embed="rId2" cstate="print"/>
          <a:srcRect/>
          <a:stretch>
            <a:fillRect/>
          </a:stretch>
        </p:blipFill>
        <p:spPr bwMode="auto">
          <a:xfrm>
            <a:off x="2514601" y="609600"/>
            <a:ext cx="4882035" cy="2514600"/>
          </a:xfrm>
          <a:prstGeom prst="rect">
            <a:avLst/>
          </a:prstGeom>
          <a:noFill/>
        </p:spPr>
      </p:pic>
      <p:pic>
        <p:nvPicPr>
          <p:cNvPr id="20484" name="Picture 4" descr="http://www.thehindu.com/multimedia/dynamic/00097/2009010851560301_97540e.jpg"/>
          <p:cNvPicPr>
            <a:picLocks noChangeAspect="1" noChangeArrowheads="1"/>
          </p:cNvPicPr>
          <p:nvPr/>
        </p:nvPicPr>
        <p:blipFill>
          <a:blip r:embed="rId3" cstate="print"/>
          <a:srcRect/>
          <a:stretch>
            <a:fillRect/>
          </a:stretch>
        </p:blipFill>
        <p:spPr bwMode="auto">
          <a:xfrm>
            <a:off x="1905000" y="4038600"/>
            <a:ext cx="3581400" cy="2218666"/>
          </a:xfrm>
          <a:prstGeom prst="rect">
            <a:avLst/>
          </a:prstGeom>
          <a:noFill/>
        </p:spPr>
      </p:pic>
      <p:pic>
        <p:nvPicPr>
          <p:cNvPr id="20486" name="Picture 6" descr="http://t2.gstatic.com/images?q=tbn:ANd9GcSu4ZNl7p40EHEGnUxhwUDmMUVop8H75uRidMLQEc96i1ELnl5B9A"/>
          <p:cNvPicPr>
            <a:picLocks noChangeAspect="1" noChangeArrowheads="1"/>
          </p:cNvPicPr>
          <p:nvPr/>
        </p:nvPicPr>
        <p:blipFill>
          <a:blip r:embed="rId4" cstate="print"/>
          <a:srcRect/>
          <a:stretch>
            <a:fillRect/>
          </a:stretch>
        </p:blipFill>
        <p:spPr bwMode="auto">
          <a:xfrm>
            <a:off x="6248400" y="3962400"/>
            <a:ext cx="3352800" cy="2519408"/>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cdn.sheknows.com/articles/2011/01/Kids_playing_video_games.jpg"/>
          <p:cNvPicPr>
            <a:picLocks noChangeAspect="1" noChangeArrowheads="1"/>
          </p:cNvPicPr>
          <p:nvPr/>
        </p:nvPicPr>
        <p:blipFill>
          <a:blip r:embed="rId2" cstate="print"/>
          <a:srcRect/>
          <a:stretch>
            <a:fillRect/>
          </a:stretch>
        </p:blipFill>
        <p:spPr bwMode="auto">
          <a:xfrm>
            <a:off x="1828800" y="457200"/>
            <a:ext cx="4267200" cy="2837580"/>
          </a:xfrm>
          <a:prstGeom prst="rect">
            <a:avLst/>
          </a:prstGeom>
          <a:noFill/>
        </p:spPr>
      </p:pic>
      <p:pic>
        <p:nvPicPr>
          <p:cNvPr id="21508" name="Picture 4" descr="http://thesituationist.files.wordpress.com/2009/09/videogame-players.jpg"/>
          <p:cNvPicPr>
            <a:picLocks noChangeAspect="1" noChangeArrowheads="1"/>
          </p:cNvPicPr>
          <p:nvPr/>
        </p:nvPicPr>
        <p:blipFill>
          <a:blip r:embed="rId3" cstate="print"/>
          <a:srcRect/>
          <a:stretch>
            <a:fillRect/>
          </a:stretch>
        </p:blipFill>
        <p:spPr bwMode="auto">
          <a:xfrm>
            <a:off x="7239001" y="3657600"/>
            <a:ext cx="2066925" cy="2981326"/>
          </a:xfrm>
          <a:prstGeom prst="rect">
            <a:avLst/>
          </a:prstGeom>
          <a:noFill/>
        </p:spPr>
      </p:pic>
      <p:pic>
        <p:nvPicPr>
          <p:cNvPr id="21510" name="Picture 6" descr="http://info.uknowkids.com/Portals/176530/images/kids-playing-video-games-resized-600.jpg"/>
          <p:cNvPicPr>
            <a:picLocks noChangeAspect="1" noChangeArrowheads="1"/>
          </p:cNvPicPr>
          <p:nvPr/>
        </p:nvPicPr>
        <p:blipFill>
          <a:blip r:embed="rId4" cstate="print"/>
          <a:srcRect/>
          <a:stretch>
            <a:fillRect/>
          </a:stretch>
        </p:blipFill>
        <p:spPr bwMode="auto">
          <a:xfrm>
            <a:off x="2133601" y="3505201"/>
            <a:ext cx="3933825" cy="2952751"/>
          </a:xfrm>
          <a:prstGeom prst="rect">
            <a:avLst/>
          </a:prstGeom>
          <a:noFill/>
        </p:spPr>
      </p:pic>
      <p:pic>
        <p:nvPicPr>
          <p:cNvPr id="21512" name="Picture 8" descr="http://www.sfgate.com/blogs/images/sfgate/techchron/2007/01/31/bu_treadmill055498x343.jpg"/>
          <p:cNvPicPr>
            <a:picLocks noChangeAspect="1" noChangeArrowheads="1"/>
          </p:cNvPicPr>
          <p:nvPr/>
        </p:nvPicPr>
        <p:blipFill>
          <a:blip r:embed="rId5" cstate="print"/>
          <a:srcRect/>
          <a:stretch>
            <a:fillRect/>
          </a:stretch>
        </p:blipFill>
        <p:spPr bwMode="auto">
          <a:xfrm>
            <a:off x="6324600" y="304801"/>
            <a:ext cx="4057650" cy="2794727"/>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000" dirty="0"/>
              <a:t>when players compete with players of lower skill levels , they report higher levels of enjoyment and lower levels of arousal after game playing</a:t>
            </a:r>
          </a:p>
          <a:p>
            <a:r>
              <a:rPr lang="en-US" sz="2000" dirty="0"/>
              <a:t>  When players compete with players of similar skill levels, they apply more effort as indicated by more games played and longer duration of play.</a:t>
            </a:r>
          </a:p>
          <a:p>
            <a:r>
              <a:rPr lang="en-US" sz="2000" dirty="0"/>
              <a:t>Self-determination theory suggests that activities, such as games, are enjoyable because they satisfy people’s intrinsic psychological needs to feel competent, autonomous, and connected to others. </a:t>
            </a:r>
          </a:p>
          <a:p>
            <a:r>
              <a:rPr lang="en-US" sz="2000" dirty="0"/>
              <a:t>Games can also create a state of flow, which is described as being so totally involved that people lose their self-consciousness and sense of time. </a:t>
            </a:r>
          </a:p>
          <a:p>
            <a:r>
              <a:rPr lang="en-US" sz="2000" dirty="0"/>
              <a:t>competition emerges as a key element in the appeal of games.</a:t>
            </a:r>
          </a:p>
        </p:txBody>
      </p:sp>
      <p:sp>
        <p:nvSpPr>
          <p:cNvPr id="2" name="Title 1"/>
          <p:cNvSpPr>
            <a:spLocks noGrp="1"/>
          </p:cNvSpPr>
          <p:nvPr>
            <p:ph type="title"/>
          </p:nvPr>
        </p:nvSpPr>
        <p:spPr/>
        <p:txBody>
          <a:bodyPr>
            <a:normAutofit/>
          </a:bodyPr>
          <a:lstStyle/>
          <a:p>
            <a:r>
              <a:rPr lang="en-US" dirty="0"/>
              <a:t>Some theories on Fun from games</a:t>
            </a:r>
            <a:br>
              <a:rPr lang="en-US" dirty="0"/>
            </a:br>
            <a:r>
              <a:rPr lang="en-US" dirty="0"/>
              <a:t>- competition and fun?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 &lt; or &gt;</a:t>
            </a:r>
          </a:p>
        </p:txBody>
      </p:sp>
      <p:sp>
        <p:nvSpPr>
          <p:cNvPr id="3" name="Text Placeholder 2"/>
          <p:cNvSpPr>
            <a:spLocks noGrp="1"/>
          </p:cNvSpPr>
          <p:nvPr>
            <p:ph type="body" idx="1"/>
          </p:nvPr>
        </p:nvSpPr>
        <p:spPr>
          <a:xfrm>
            <a:off x="1752600" y="1066800"/>
            <a:ext cx="4040188" cy="762000"/>
          </a:xfrm>
        </p:spPr>
        <p:txBody>
          <a:bodyPr/>
          <a:lstStyle/>
          <a:p>
            <a:r>
              <a:rPr lang="en-US" dirty="0"/>
              <a:t>Single player	</a:t>
            </a:r>
          </a:p>
        </p:txBody>
      </p:sp>
      <p:sp>
        <p:nvSpPr>
          <p:cNvPr id="5" name="Text Placeholder 4"/>
          <p:cNvSpPr>
            <a:spLocks noGrp="1"/>
          </p:cNvSpPr>
          <p:nvPr>
            <p:ph type="body" sz="half" idx="3"/>
          </p:nvPr>
        </p:nvSpPr>
        <p:spPr>
          <a:xfrm>
            <a:off x="6324601" y="1066800"/>
            <a:ext cx="4041775" cy="762000"/>
          </a:xfrm>
        </p:spPr>
        <p:txBody>
          <a:bodyPr/>
          <a:lstStyle/>
          <a:p>
            <a:r>
              <a:rPr lang="en-US" dirty="0"/>
              <a:t>Multi-player</a:t>
            </a:r>
          </a:p>
        </p:txBody>
      </p:sp>
      <p:sp>
        <p:nvSpPr>
          <p:cNvPr id="4" name="Content Placeholder 3"/>
          <p:cNvSpPr>
            <a:spLocks noGrp="1"/>
          </p:cNvSpPr>
          <p:nvPr>
            <p:ph sz="quarter" idx="2"/>
          </p:nvPr>
        </p:nvSpPr>
        <p:spPr>
          <a:xfrm>
            <a:off x="1905000" y="1981201"/>
            <a:ext cx="4040188" cy="3941763"/>
          </a:xfrm>
        </p:spPr>
        <p:txBody>
          <a:bodyPr/>
          <a:lstStyle/>
          <a:p>
            <a:r>
              <a:rPr lang="en-US" dirty="0"/>
              <a:t>Self-driven</a:t>
            </a:r>
          </a:p>
          <a:p>
            <a:r>
              <a:rPr lang="en-US" dirty="0"/>
              <a:t>Not judged</a:t>
            </a:r>
          </a:p>
          <a:p>
            <a:r>
              <a:rPr lang="en-US" dirty="0"/>
              <a:t>Minimal effect on self-esteem</a:t>
            </a:r>
          </a:p>
          <a:p>
            <a:r>
              <a:rPr lang="en-US" dirty="0"/>
              <a:t>Engaging</a:t>
            </a:r>
          </a:p>
          <a:p>
            <a:r>
              <a:rPr lang="en-US" dirty="0"/>
              <a:t>Lower social/peer pressure</a:t>
            </a:r>
          </a:p>
        </p:txBody>
      </p:sp>
      <p:sp>
        <p:nvSpPr>
          <p:cNvPr id="6" name="Content Placeholder 5"/>
          <p:cNvSpPr>
            <a:spLocks noGrp="1"/>
          </p:cNvSpPr>
          <p:nvPr>
            <p:ph sz="quarter" idx="4"/>
          </p:nvPr>
        </p:nvSpPr>
        <p:spPr>
          <a:xfrm>
            <a:off x="6172201" y="1905001"/>
            <a:ext cx="4041775" cy="3941763"/>
          </a:xfrm>
        </p:spPr>
        <p:txBody>
          <a:bodyPr/>
          <a:lstStyle/>
          <a:p>
            <a:r>
              <a:rPr lang="en-US" dirty="0"/>
              <a:t>Competitive</a:t>
            </a:r>
          </a:p>
          <a:p>
            <a:r>
              <a:rPr lang="en-US" dirty="0"/>
              <a:t>Sense of being judged</a:t>
            </a:r>
          </a:p>
          <a:p>
            <a:r>
              <a:rPr lang="en-US" dirty="0"/>
              <a:t>Can effect self-esteem</a:t>
            </a:r>
          </a:p>
          <a:p>
            <a:r>
              <a:rPr lang="en-US" dirty="0"/>
              <a:t>Highly engaging</a:t>
            </a:r>
          </a:p>
          <a:p>
            <a:r>
              <a:rPr lang="en-US" dirty="0"/>
              <a:t>High social pressure</a:t>
            </a:r>
          </a:p>
        </p:txBody>
      </p:sp>
      <p:sp>
        <p:nvSpPr>
          <p:cNvPr id="7" name="TextBox 6"/>
          <p:cNvSpPr txBox="1"/>
          <p:nvPr/>
        </p:nvSpPr>
        <p:spPr>
          <a:xfrm>
            <a:off x="1752600" y="4800601"/>
            <a:ext cx="6961906" cy="646331"/>
          </a:xfrm>
          <a:prstGeom prst="rect">
            <a:avLst/>
          </a:prstGeom>
          <a:noFill/>
        </p:spPr>
        <p:txBody>
          <a:bodyPr wrap="none" rtlCol="0">
            <a:spAutoFit/>
          </a:bodyPr>
          <a:lstStyle/>
          <a:p>
            <a:r>
              <a:rPr lang="en-US" sz="3600" dirty="0"/>
              <a:t>GAME </a:t>
            </a:r>
            <a:r>
              <a:rPr lang="en-US" sz="3600" dirty="0">
                <a:sym typeface="Wingdings" pitchFamily="2" charset="2"/>
              </a:rPr>
              <a:t> HONOR/REWARD/POWER</a:t>
            </a:r>
            <a:endParaRPr lang="en-US" sz="3600" dirty="0"/>
          </a:p>
        </p:txBody>
      </p:sp>
      <p:pic>
        <p:nvPicPr>
          <p:cNvPr id="8" name="Picture 7" descr="images.jpg"/>
          <p:cNvPicPr>
            <a:picLocks noChangeAspect="1"/>
          </p:cNvPicPr>
          <p:nvPr/>
        </p:nvPicPr>
        <p:blipFill>
          <a:blip r:embed="rId2"/>
          <a:stretch>
            <a:fillRect/>
          </a:stretch>
        </p:blipFill>
        <p:spPr>
          <a:xfrm>
            <a:off x="7848601" y="5410200"/>
            <a:ext cx="993693" cy="1447800"/>
          </a:xfrm>
          <a:prstGeom prst="rect">
            <a:avLst/>
          </a:prstGeom>
        </p:spPr>
      </p:pic>
      <p:pic>
        <p:nvPicPr>
          <p:cNvPr id="9" name="Picture 8" descr="money bags.jpg"/>
          <p:cNvPicPr>
            <a:picLocks noChangeAspect="1"/>
          </p:cNvPicPr>
          <p:nvPr/>
        </p:nvPicPr>
        <p:blipFill>
          <a:blip r:embed="rId3"/>
          <a:stretch>
            <a:fillRect/>
          </a:stretch>
        </p:blipFill>
        <p:spPr>
          <a:xfrm>
            <a:off x="6553201" y="5376862"/>
            <a:ext cx="1075655" cy="1481138"/>
          </a:xfrm>
          <a:prstGeom prst="rect">
            <a:avLst/>
          </a:prstGeom>
        </p:spPr>
      </p:pic>
      <p:pic>
        <p:nvPicPr>
          <p:cNvPr id="10" name="Picture 9" descr="tro[hey.jpg"/>
          <p:cNvPicPr>
            <a:picLocks noChangeAspect="1"/>
          </p:cNvPicPr>
          <p:nvPr/>
        </p:nvPicPr>
        <p:blipFill>
          <a:blip r:embed="rId4"/>
          <a:stretch>
            <a:fillRect/>
          </a:stretch>
        </p:blipFill>
        <p:spPr>
          <a:xfrm>
            <a:off x="4876800" y="5451230"/>
            <a:ext cx="1524000" cy="140677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TotalTime>
  <Words>1747</Words>
  <Application>Microsoft Office PowerPoint</Application>
  <PresentationFormat>Widescreen</PresentationFormat>
  <Paragraphs>272</Paragraphs>
  <Slides>40</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Courier New</vt:lpstr>
      <vt:lpstr>Wingdings</vt:lpstr>
      <vt:lpstr>Office Theme</vt:lpstr>
      <vt:lpstr>Books</vt:lpstr>
      <vt:lpstr>BOARD GAMES – to be played and analysed in class</vt:lpstr>
      <vt:lpstr>PowerPoint Presentation</vt:lpstr>
      <vt:lpstr>Game: Theory of fun?</vt:lpstr>
      <vt:lpstr>PowerPoint Presentation</vt:lpstr>
      <vt:lpstr>PowerPoint Presentation</vt:lpstr>
      <vt:lpstr>PowerPoint Presentation</vt:lpstr>
      <vt:lpstr>Some theories on Fun from games - competition and fun?</vt:lpstr>
      <vt:lpstr>FUN &lt; or &gt;</vt:lpstr>
      <vt:lpstr> What’s fun is exercising your brain </vt:lpstr>
      <vt:lpstr> Games are puzzles </vt:lpstr>
      <vt:lpstr>  —they are about cognition </vt:lpstr>
      <vt:lpstr>  ---and learning to analyze patterns </vt:lpstr>
      <vt:lpstr>  --- When you’re playing a game, you only play it..till you master it!  </vt:lpstr>
      <vt:lpstr>  --- Once you master it..it gets boring!  </vt:lpstr>
      <vt:lpstr>  ---  Basically, all games are edutainment  </vt:lpstr>
      <vt:lpstr>Discussion:</vt:lpstr>
      <vt:lpstr>Board games – a history trip</vt:lpstr>
      <vt:lpstr>Tafl</vt:lpstr>
      <vt:lpstr>The Landlord’s Game</vt:lpstr>
      <vt:lpstr>Vaikuntapaali/Moksha Patam/Mokshapat</vt:lpstr>
      <vt:lpstr> Nine Men’s Morris </vt:lpstr>
      <vt:lpstr>Assignment discussion</vt:lpstr>
      <vt:lpstr>The Mansion of Happiness</vt:lpstr>
      <vt:lpstr>Senet</vt:lpstr>
      <vt:lpstr>PowerPoint Presentation</vt:lpstr>
      <vt:lpstr>Patolli</vt:lpstr>
      <vt:lpstr>Chaupat</vt:lpstr>
      <vt:lpstr>Mancala</vt:lpstr>
      <vt:lpstr>Chaturanga</vt:lpstr>
      <vt:lpstr>The Royal Game of Ur</vt:lpstr>
      <vt:lpstr>History of computer games</vt:lpstr>
      <vt:lpstr>Computer games</vt:lpstr>
      <vt:lpstr>First Commercial game</vt:lpstr>
      <vt:lpstr>Text games</vt:lpstr>
      <vt:lpstr>Arcade games</vt:lpstr>
      <vt:lpstr>Add-on to increase ‘fun’ &amp; ‘engagement’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Books</dc:title>
  <dc:creator>kavi vemuri</dc:creator>
  <cp:lastModifiedBy>kavi vemuri</cp:lastModifiedBy>
  <cp:revision>11</cp:revision>
  <dcterms:created xsi:type="dcterms:W3CDTF">2018-08-09T02:21:15Z</dcterms:created>
  <dcterms:modified xsi:type="dcterms:W3CDTF">2018-08-13T04:14:14Z</dcterms:modified>
</cp:coreProperties>
</file>